
<file path=[Content_Types].xml><?xml version="1.0" encoding="utf-8"?>
<Types xmlns="http://schemas.openxmlformats.org/package/2006/content-types">
  <Default ContentType="application/x-fontdata" Extension="fntdata"/>
  <Default ContentType="image/jpeg" Extension="jpeg"/>
  <Default ContentType="image/png" Extension="png"/>
  <Default ContentType="application/vnd.openxmlformats-package.relationships+xml" Extension="rels"/>
  <Default ContentType="application/xml" Extension="xml"/>
  <Override ContentType="application/vnd.openxmlformats-officedocument.extended-properties+xml" PartName="/docProps/app.xml"/>
  <Override ContentType="application/vnd.openxmlformats-package.core-properties+xml" PartName="/docProps/core.xml"/>
  <Override ContentType="application/vnd.openxmlformats-officedocument.presentationml.notesMaster+xml" PartName="/ppt/notesMasters/notesMaster1.xml"/>
  <Override ContentType="application/vnd.openxmlformats-officedocument.presentationml.notesSlide+xml" PartName="/ppt/notesSlides/notesSlide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presentationml.slideLayout+xml" PartName="/ppt/slideLayouts/slideLayout1.xml"/>
  <Override ContentType="application/vnd.openxmlformats-officedocument.presentationml.slideLayout+xml" PartName="/ppt/slideLayouts/slideLayout2.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6.xml"/>
  <Override ContentType="application/vnd.openxmlformats-officedocument.presentationml.slideLayout+xml" PartName="/ppt/slideLayouts/slideLayout7.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Layout+xml" PartName="/ppt/slideLayouts/slideLayout10.xml"/>
  <Override ContentType="application/vnd.openxmlformats-officedocument.presentationml.slideLayout+xml" PartName="/ppt/slideLayouts/slideLayout11.xml"/>
  <Override ContentType="application/vnd.openxmlformats-officedocument.presentationml.slideMaster+xml" PartName="/ppt/slideMasters/slideMaster1.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4.xml"/>
  <Override ContentType="application/vnd.openxmlformats-officedocument.presentationml.slide+xml" PartName="/ppt/slides/slide5.xml"/>
  <Override ContentType="application/vnd.openxmlformats-officedocument.presentationml.slide+xml" PartName="/ppt/slides/slide6.xml"/>
  <Override ContentType="application/vnd.openxmlformats-officedocument.presentationml.slide+xml" PartName="/ppt/slides/slide7.xml"/>
  <Override ContentType="application/vnd.openxmlformats-officedocument.presentationml.slide+xml" PartName="/ppt/slides/slide8.xml"/>
  <Override ContentType="application/vnd.openxmlformats-officedocument.presentationml.slide+xml" PartName="/ppt/slides/slide9.xml"/>
  <Override ContentType="application/vnd.openxmlformats-officedocument.presentationml.slide+xml" PartName="/ppt/slides/slide10.xml"/>
  <Override ContentType="application/vnd.openxmlformats-officedocument.presentationml.slide+xml" PartName="/ppt/slides/slide11.xml"/>
  <Override ContentType="application/vnd.openxmlformats-officedocument.presentationml.slide+xml" PartName="/ppt/slides/slide12.xml"/>
  <Override ContentType="application/vnd.openxmlformats-officedocument.presentationml.slide+xml" PartName="/ppt/slides/slide13.xml"/>
  <Override ContentType="application/vnd.openxmlformats-officedocument.presentationml.slide+xml" PartName="/ppt/slides/slide14.xml"/>
  <Override ContentType="application/vnd.openxmlformats-officedocument.presentationml.slide+xml" PartName="/ppt/slides/slide15.xml"/>
  <Override ContentType="application/vnd.openxmlformats-officedocument.presentationml.slide+xml" PartName="/ppt/slides/slide16.xml"/>
  <Override ContentType="application/vnd.openxmlformats-officedocument.presentationml.slide+xml" PartName="/ppt/slides/slide17.xml"/>
  <Override ContentType="application/vnd.openxmlformats-officedocument.presentationml.slide+xml" PartName="/ppt/slides/slide18.xml"/>
  <Override ContentType="application/vnd.openxmlformats-officedocument.presentationml.slide+xml" PartName="/ppt/slides/slide19.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22.xml"/>
  <Override ContentType="application/vnd.openxmlformats-officedocument.presentationml.slide+xml" PartName="/ppt/slides/slide23.xml"/>
  <Override ContentType="application/vnd.openxmlformats-officedocument.presentationml.slide+xml" PartName="/ppt/slides/slide24.xml"/>
  <Override ContentType="application/vnd.openxmlformats-officedocument.presentationml.slide+xml" PartName="/ppt/slides/slide25.xml"/>
  <Override ContentType="application/vnd.openxmlformats-officedocument.presentationml.slide+xml" PartName="/ppt/slides/slide26.xml"/>
  <Override ContentType="application/vnd.openxmlformats-officedocument.presentationml.slide+xml" PartName="/ppt/slides/slide27.xml"/>
  <Override ContentType="application/vnd.openxmlformats-officedocument.presentationml.slide+xml" PartName="/ppt/slides/slide28.xml"/>
  <Override ContentType="application/vnd.openxmlformats-officedocument.presentationml.slide+xml" PartName="/ppt/slides/slide29.xml"/>
  <Override ContentType="application/vnd.openxmlformats-officedocument.presentationml.tableStyles+xml" PartName="/ppt/tableStyle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Relationships xmlns="http://schemas.openxmlformats.org/package/2006/relationships"><Relationship Id="rId1" Target="ppt/presentation.xml" Type="http://schemas.openxmlformats.org/officeDocument/2006/relationships/officeDocument"/><Relationship Id="rId2" Target="docProps/thumbnail.jpeg" Type="http://schemas.openxmlformats.org/package/2006/relationships/metadata/thumbnail"/><Relationship Id="rId3" Target="docProps/core.xml" Type="http://schemas.openxmlformats.org/package/2006/relationships/metadata/core-properties"/><Relationship Id="rId4" Target="docProps/app.xml" Type="http://schemas.openxmlformats.org/officeDocument/2006/relationships/extended-properties"/></Relationships>
</file>

<file path=ppt/presentation.xml><?xml version="1.0" encoding="utf-8"?>
<p:presentation xmlns:a="http://schemas.openxmlformats.org/drawingml/2006/main" xmlns:r="http://schemas.openxmlformats.org/officeDocument/2006/relationships" xmlns:p="http://schemas.openxmlformats.org/presentationml/2006/main" saveSubsetFonts="1" embedTrueTypeFonts="true">
  <p:sldMasterIdLst>
    <p:sldMasterId id="2147483648" r:id="rId1"/>
  </p:sldMasterIdLst>
  <p:notesMasterIdLst>
    <p:notesMasterId r:id="rId37"/>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 id="277" r:id="rId27"/>
    <p:sldId id="278" r:id="rId28"/>
    <p:sldId id="279" r:id="rId29"/>
    <p:sldId id="280" r:id="rId30"/>
    <p:sldId id="281" r:id="rId31"/>
    <p:sldId id="282" r:id="rId32"/>
    <p:sldId id="283" r:id="rId33"/>
    <p:sldId id="284" r:id="rId34"/>
  </p:sldIdLst>
  <p:sldSz cx="18288000" cy="10287000"/>
  <p:notesSz cx="6858000" cy="9144000"/>
  <p:embeddedFontLst>
    <p:embeddedFont>
      <p:font typeface="Avenir" charset="1" panose="020B0503020203020204"/>
      <p:regular r:id="rId35"/>
    </p:embeddedFont>
    <p:embeddedFont>
      <p:font typeface="Avenir Bold" charset="1" panose="020B0703020203020204"/>
      <p:regular r:id="rId36"/>
    </p:embeddedFont>
    <p:embeddedFont>
      <p:font typeface="Arial Bold" charset="1" panose="020B0704020202020204"/>
      <p:regular r:id="rId40"/>
    </p:embeddedFont>
    <p:embeddedFont>
      <p:font typeface="Arial" charset="1" panose="020B0604020202020204"/>
      <p:regular r:id="rId41"/>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autoAdjust="0"/>
    <p:restoredTop sz="94622" autoAdjust="0"/>
  </p:normalViewPr>
  <p:slideViewPr>
    <p:cSldViewPr>
      <p:cViewPr varScale="1">
        <p:scale>
          <a:sx n="74" d="100"/>
          <a:sy n="74" d="100"/>
        </p:scale>
        <p:origin x="-1092" y="-9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Relationships xmlns="http://schemas.openxmlformats.org/package/2006/relationships"><Relationship Id="rId1" Target="slideMasters/slideMaster1.xml" Type="http://schemas.openxmlformats.org/officeDocument/2006/relationships/slideMaster"/><Relationship Id="rId10" Target="slides/slide5.xml" Type="http://schemas.openxmlformats.org/officeDocument/2006/relationships/slide"/><Relationship Id="rId11" Target="slides/slide6.xml" Type="http://schemas.openxmlformats.org/officeDocument/2006/relationships/slide"/><Relationship Id="rId12" Target="slides/slide7.xml" Type="http://schemas.openxmlformats.org/officeDocument/2006/relationships/slide"/><Relationship Id="rId13" Target="slides/slide8.xml" Type="http://schemas.openxmlformats.org/officeDocument/2006/relationships/slide"/><Relationship Id="rId14" Target="slides/slide9.xml" Type="http://schemas.openxmlformats.org/officeDocument/2006/relationships/slide"/><Relationship Id="rId15" Target="slides/slide10.xml" Type="http://schemas.openxmlformats.org/officeDocument/2006/relationships/slide"/><Relationship Id="rId16" Target="slides/slide11.xml" Type="http://schemas.openxmlformats.org/officeDocument/2006/relationships/slide"/><Relationship Id="rId17" Target="slides/slide12.xml" Type="http://schemas.openxmlformats.org/officeDocument/2006/relationships/slide"/><Relationship Id="rId18" Target="slides/slide13.xml" Type="http://schemas.openxmlformats.org/officeDocument/2006/relationships/slide"/><Relationship Id="rId19" Target="slides/slide14.xml" Type="http://schemas.openxmlformats.org/officeDocument/2006/relationships/slide"/><Relationship Id="rId2" Target="presProps.xml" Type="http://schemas.openxmlformats.org/officeDocument/2006/relationships/presProps"/><Relationship Id="rId20" Target="slides/slide15.xml" Type="http://schemas.openxmlformats.org/officeDocument/2006/relationships/slide"/><Relationship Id="rId21" Target="slides/slide16.xml" Type="http://schemas.openxmlformats.org/officeDocument/2006/relationships/slide"/><Relationship Id="rId22" Target="slides/slide17.xml" Type="http://schemas.openxmlformats.org/officeDocument/2006/relationships/slide"/><Relationship Id="rId23" Target="slides/slide18.xml" Type="http://schemas.openxmlformats.org/officeDocument/2006/relationships/slide"/><Relationship Id="rId24" Target="slides/slide19.xml" Type="http://schemas.openxmlformats.org/officeDocument/2006/relationships/slide"/><Relationship Id="rId25" Target="slides/slide20.xml" Type="http://schemas.openxmlformats.org/officeDocument/2006/relationships/slide"/><Relationship Id="rId26" Target="slides/slide21.xml" Type="http://schemas.openxmlformats.org/officeDocument/2006/relationships/slide"/><Relationship Id="rId27" Target="slides/slide22.xml" Type="http://schemas.openxmlformats.org/officeDocument/2006/relationships/slide"/><Relationship Id="rId28" Target="slides/slide23.xml" Type="http://schemas.openxmlformats.org/officeDocument/2006/relationships/slide"/><Relationship Id="rId29" Target="slides/slide24.xml" Type="http://schemas.openxmlformats.org/officeDocument/2006/relationships/slide"/><Relationship Id="rId3" Target="viewProps.xml" Type="http://schemas.openxmlformats.org/officeDocument/2006/relationships/viewProps"/><Relationship Id="rId30" Target="slides/slide25.xml" Type="http://schemas.openxmlformats.org/officeDocument/2006/relationships/slide"/><Relationship Id="rId31" Target="slides/slide26.xml" Type="http://schemas.openxmlformats.org/officeDocument/2006/relationships/slide"/><Relationship Id="rId32" Target="slides/slide27.xml" Type="http://schemas.openxmlformats.org/officeDocument/2006/relationships/slide"/><Relationship Id="rId33" Target="slides/slide28.xml" Type="http://schemas.openxmlformats.org/officeDocument/2006/relationships/slide"/><Relationship Id="rId34" Target="slides/slide29.xml" Type="http://schemas.openxmlformats.org/officeDocument/2006/relationships/slide"/><Relationship Id="rId35" Target="fonts/font35.fntdata" Type="http://schemas.openxmlformats.org/officeDocument/2006/relationships/font"/><Relationship Id="rId36" Target="fonts/font36.fntdata" Type="http://schemas.openxmlformats.org/officeDocument/2006/relationships/font"/><Relationship Id="rId37" Target="notesMasters/notesMaster1.xml" Type="http://schemas.openxmlformats.org/officeDocument/2006/relationships/notesMaster"/><Relationship Id="rId38" Target="theme/theme2.xml" Type="http://schemas.openxmlformats.org/officeDocument/2006/relationships/theme"/><Relationship Id="rId39" Target="notesSlides/notesSlide1.xml" Type="http://schemas.openxmlformats.org/officeDocument/2006/relationships/notesSlide"/><Relationship Id="rId4" Target="theme/theme1.xml" Type="http://schemas.openxmlformats.org/officeDocument/2006/relationships/theme"/><Relationship Id="rId40" Target="fonts/font40.fntdata" Type="http://schemas.openxmlformats.org/officeDocument/2006/relationships/font"/><Relationship Id="rId41" Target="fonts/font41.fntdata" Type="http://schemas.openxmlformats.org/officeDocument/2006/relationships/font"/><Relationship Id="rId5" Target="tableStyles.xml" Type="http://schemas.openxmlformats.org/officeDocument/2006/relationships/tableStyles"/><Relationship Id="rId6" Target="slides/slide1.xml" Type="http://schemas.openxmlformats.org/officeDocument/2006/relationships/slide"/><Relationship Id="rId7" Target="slides/slide2.xml" Type="http://schemas.openxmlformats.org/officeDocument/2006/relationships/slide"/><Relationship Id="rId8" Target="slides/slide3.xml" Type="http://schemas.openxmlformats.org/officeDocument/2006/relationships/slide"/><Relationship Id="rId9" Target="slides/slide4.xml" Type="http://schemas.openxmlformats.org/officeDocument/2006/relationships/slide"/></Relationships>
</file>

<file path=ppt/notesMasters/_rels/notesMaster1.xml.rels><?xml version="1.0" encoding="UTF-8" standalone="yes"?><Relationships xmlns="http://schemas.openxmlformats.org/package/2006/relationships"><Relationship Id="rId1" Target="../theme/theme2.xml" Type="http://schemas.openxmlformats.org/officeDocument/2006/relationships/theme"/></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1.7.2013</a:t>
            </a:fld>
            <a:endParaRPr lang="cs-CZ"/>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cs-CZ"/>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a:t>
            </a:fld>
            <a:endParaRPr lang="cs-CZ"/>
          </a:p>
        </p:txBody>
      </p:sp>
    </p:spTree>
    <p:extLst>
      <p:ext uri="{BB962C8B-B14F-4D97-AF65-F5344CB8AC3E}">
        <p14:creationId xmlns:p14="http://schemas.microsoft.com/office/powerpoint/2010/main" val="179888911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7.xml" Type="http://schemas.openxmlformats.org/officeDocument/2006/relationships/slide"/></Relationships>
</file>

<file path=ppt/notesSlides/notesSlide1.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7</a:t>
            </a:r>
            <a:endParaRPr lang="en-US" smtClean="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slideLayouts/_rels/slideLayout1.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10.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11.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2.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3.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4.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5.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6.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7.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8.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9.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pPr/>
              <a:t>8/1/2011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pPr/>
              <a:t>8/1/2011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pPr/>
              <a:t>8/1/2011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8/1/2011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8/1/2011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8/1/2011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Relationships xmlns="http://schemas.openxmlformats.org/package/2006/relationships"><Relationship Id="rId1" Target="../slideLayouts/slideLayout1.xml" Type="http://schemas.openxmlformats.org/officeDocument/2006/relationships/slideLayout"/><Relationship Id="rId10" Target="../slideLayouts/slideLayout10.xml" Type="http://schemas.openxmlformats.org/officeDocument/2006/relationships/slideLayout"/><Relationship Id="rId11" Target="../slideLayouts/slideLayout11.xml" Type="http://schemas.openxmlformats.org/officeDocument/2006/relationships/slideLayout"/><Relationship Id="rId12" Target="../theme/theme1.xml" Type="http://schemas.openxmlformats.org/officeDocument/2006/relationships/theme"/><Relationship Id="rId2" Target="../slideLayouts/slideLayout2.xml" Type="http://schemas.openxmlformats.org/officeDocument/2006/relationships/slideLayout"/><Relationship Id="rId3" Target="../slideLayouts/slideLayout3.xml" Type="http://schemas.openxmlformats.org/officeDocument/2006/relationships/slideLayout"/><Relationship Id="rId4" Target="../slideLayouts/slideLayout4.xml" Type="http://schemas.openxmlformats.org/officeDocument/2006/relationships/slideLayout"/><Relationship Id="rId5" Target="../slideLayouts/slideLayout5.xml" Type="http://schemas.openxmlformats.org/officeDocument/2006/relationships/slideLayout"/><Relationship Id="rId6" Target="../slideLayouts/slideLayout6.xml" Type="http://schemas.openxmlformats.org/officeDocument/2006/relationships/slideLayout"/><Relationship Id="rId7" Target="../slideLayouts/slideLayout7.xml" Type="http://schemas.openxmlformats.org/officeDocument/2006/relationships/slideLayout"/><Relationship Id="rId8" Target="../slideLayouts/slideLayout8.xml" Type="http://schemas.openxmlformats.org/officeDocument/2006/relationships/slideLayout"/><Relationship Id="rId9" Target="../slideLayouts/slideLayout9.xml" Type="http://schemas.openxmlformats.org/officeDocument/2006/relationships/slideLayout"/></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8/1/2011</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1.jpeg" Type="http://schemas.openxmlformats.org/officeDocument/2006/relationships/image"/><Relationship Id="rId3" Target="../media/image2.png" Type="http://schemas.openxmlformats.org/officeDocument/2006/relationships/image"/><Relationship Id="rId4" Target="../media/image3.png" Type="http://schemas.openxmlformats.org/officeDocument/2006/relationships/image"/></Relationships>
</file>

<file path=ppt/slides/_rels/slide10.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4.png" Type="http://schemas.openxmlformats.org/officeDocument/2006/relationships/image"/><Relationship Id="rId3" Target="../media/image5.jpeg" Type="http://schemas.openxmlformats.org/officeDocument/2006/relationships/image"/><Relationship Id="rId4" Target="../media/image15.jpeg" Type="http://schemas.openxmlformats.org/officeDocument/2006/relationships/image"/></Relationships>
</file>

<file path=ppt/slides/_rels/slide11.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4.png" Type="http://schemas.openxmlformats.org/officeDocument/2006/relationships/image"/><Relationship Id="rId3" Target="../media/image5.jpeg" Type="http://schemas.openxmlformats.org/officeDocument/2006/relationships/image"/><Relationship Id="rId4" Target="../media/image16.jpeg" Type="http://schemas.openxmlformats.org/officeDocument/2006/relationships/image"/></Relationships>
</file>

<file path=ppt/slides/_rels/slide12.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17.jpeg" Type="http://schemas.openxmlformats.org/officeDocument/2006/relationships/image"/><Relationship Id="rId3" Target="../media/image18.png" Type="http://schemas.openxmlformats.org/officeDocument/2006/relationships/image"/><Relationship Id="rId4" Target="../media/image5.jpeg" Type="http://schemas.openxmlformats.org/officeDocument/2006/relationships/image"/><Relationship Id="rId5" Target="../media/image19.jpeg" Type="http://schemas.openxmlformats.org/officeDocument/2006/relationships/image"/></Relationships>
</file>

<file path=ppt/slides/_rels/slide13.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12.png" Type="http://schemas.openxmlformats.org/officeDocument/2006/relationships/image"/></Relationships>
</file>

<file path=ppt/slides/_rels/slide14.xml.rels><?xml version="1.0" encoding="UTF-8" standalone="yes"?><Relationships xmlns="http://schemas.openxmlformats.org/package/2006/relationships"><Relationship Id="rId1" Target="../slideLayouts/slideLayout7.xml" Type="http://schemas.openxmlformats.org/officeDocument/2006/relationships/slideLayout"/><Relationship Id="rId10" Target="../media/image27.png" Type="http://schemas.openxmlformats.org/officeDocument/2006/relationships/image"/><Relationship Id="rId11" Target="../media/image28.png" Type="http://schemas.openxmlformats.org/officeDocument/2006/relationships/image"/><Relationship Id="rId12" Target="../media/image29.png" Type="http://schemas.openxmlformats.org/officeDocument/2006/relationships/image"/><Relationship Id="rId2" Target="../media/image5.jpeg" Type="http://schemas.openxmlformats.org/officeDocument/2006/relationships/image"/><Relationship Id="rId3" Target="../media/image20.png" Type="http://schemas.openxmlformats.org/officeDocument/2006/relationships/image"/><Relationship Id="rId4" Target="../media/image21.png" Type="http://schemas.openxmlformats.org/officeDocument/2006/relationships/image"/><Relationship Id="rId5" Target="../media/image22.png" Type="http://schemas.openxmlformats.org/officeDocument/2006/relationships/image"/><Relationship Id="rId6" Target="../media/image23.png" Type="http://schemas.openxmlformats.org/officeDocument/2006/relationships/image"/><Relationship Id="rId7" Target="../media/image24.png" Type="http://schemas.openxmlformats.org/officeDocument/2006/relationships/image"/><Relationship Id="rId8" Target="../media/image25.png" Type="http://schemas.openxmlformats.org/officeDocument/2006/relationships/image"/><Relationship Id="rId9" Target="../media/image26.png" Type="http://schemas.openxmlformats.org/officeDocument/2006/relationships/image"/></Relationships>
</file>

<file path=ppt/slides/_rels/slide15.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30.png" Type="http://schemas.openxmlformats.org/officeDocument/2006/relationships/image"/></Relationships>
</file>

<file path=ppt/slides/_rels/slide16.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30.png" Type="http://schemas.openxmlformats.org/officeDocument/2006/relationships/image"/></Relationships>
</file>

<file path=ppt/slides/_rels/slide17.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30.png" Type="http://schemas.openxmlformats.org/officeDocument/2006/relationships/image"/><Relationship Id="rId3" Target="../media/image31.png" Type="http://schemas.openxmlformats.org/officeDocument/2006/relationships/image"/><Relationship Id="rId4" Target="../media/image32.png" Type="http://schemas.openxmlformats.org/officeDocument/2006/relationships/image"/><Relationship Id="rId5" Target="../media/image33.png" Type="http://schemas.openxmlformats.org/officeDocument/2006/relationships/image"/><Relationship Id="rId6" Target="../media/image34.png" Type="http://schemas.openxmlformats.org/officeDocument/2006/relationships/image"/></Relationships>
</file>

<file path=ppt/slides/_rels/slide18.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35.png" Type="http://schemas.openxmlformats.org/officeDocument/2006/relationships/image"/></Relationships>
</file>

<file path=ppt/slides/_rels/slide19.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35.png" Type="http://schemas.openxmlformats.org/officeDocument/2006/relationships/image"/></Relationships>
</file>

<file path=ppt/slides/_rels/slide2.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4.png" Type="http://schemas.openxmlformats.org/officeDocument/2006/relationships/image"/><Relationship Id="rId3" Target="../media/image5.jpeg" Type="http://schemas.openxmlformats.org/officeDocument/2006/relationships/image"/><Relationship Id="rId4" Target="../media/image6.jpeg" Type="http://schemas.openxmlformats.org/officeDocument/2006/relationships/image"/></Relationships>
</file>

<file path=ppt/slides/_rels/slide20.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12.png" Type="http://schemas.openxmlformats.org/officeDocument/2006/relationships/image"/></Relationships>
</file>

<file path=ppt/slides/_rels/slide21.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36.png" Type="http://schemas.openxmlformats.org/officeDocument/2006/relationships/image"/><Relationship Id="rId3" Target="../media/image37.png" Type="http://schemas.openxmlformats.org/officeDocument/2006/relationships/image"/><Relationship Id="rId4" Target="../media/image38.jpeg" Type="http://schemas.openxmlformats.org/officeDocument/2006/relationships/image"/><Relationship Id="rId5" Target="../media/image5.jpeg" Type="http://schemas.openxmlformats.org/officeDocument/2006/relationships/image"/><Relationship Id="rId6" Target="../media/image19.jpeg" Type="http://schemas.openxmlformats.org/officeDocument/2006/relationships/image"/></Relationships>
</file>

<file path=ppt/slides/_rels/slide22.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12.png" Type="http://schemas.openxmlformats.org/officeDocument/2006/relationships/image"/><Relationship Id="rId3" Target="../media/image39.png" Type="http://schemas.openxmlformats.org/officeDocument/2006/relationships/image"/><Relationship Id="rId4" Target="../media/image40.png" Type="http://schemas.openxmlformats.org/officeDocument/2006/relationships/image"/><Relationship Id="rId5" Target="../media/image41.png" Type="http://schemas.openxmlformats.org/officeDocument/2006/relationships/image"/></Relationships>
</file>

<file path=ppt/slides/_rels/slide23.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12.png" Type="http://schemas.openxmlformats.org/officeDocument/2006/relationships/image"/><Relationship Id="rId3" Target="../media/image42.png" Type="http://schemas.openxmlformats.org/officeDocument/2006/relationships/image"/><Relationship Id="rId4" Target="../media/image43.png" Type="http://schemas.openxmlformats.org/officeDocument/2006/relationships/image"/><Relationship Id="rId5" Target="../media/image44.png" Type="http://schemas.openxmlformats.org/officeDocument/2006/relationships/image"/><Relationship Id="rId6" Target="../media/image5.jpeg" Type="http://schemas.openxmlformats.org/officeDocument/2006/relationships/image"/></Relationships>
</file>

<file path=ppt/slides/_rels/slide24.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12.png" Type="http://schemas.openxmlformats.org/officeDocument/2006/relationships/image"/></Relationships>
</file>

<file path=ppt/slides/_rels/slide25.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45.jpeg" Type="http://schemas.openxmlformats.org/officeDocument/2006/relationships/image"/><Relationship Id="rId3" Target="../media/image46.png" Type="http://schemas.openxmlformats.org/officeDocument/2006/relationships/image"/><Relationship Id="rId4" Target="../media/image38.jpeg" Type="http://schemas.openxmlformats.org/officeDocument/2006/relationships/image"/><Relationship Id="rId5" Target="../media/image5.jpeg" Type="http://schemas.openxmlformats.org/officeDocument/2006/relationships/image"/><Relationship Id="rId6" Target="../media/image47.png" Type="http://schemas.openxmlformats.org/officeDocument/2006/relationships/image"/></Relationships>
</file>

<file path=ppt/slides/_rels/slide26.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12.png" Type="http://schemas.openxmlformats.org/officeDocument/2006/relationships/image"/></Relationships>
</file>

<file path=ppt/slides/_rels/slide27.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48.png" Type="http://schemas.openxmlformats.org/officeDocument/2006/relationships/image"/></Relationships>
</file>

<file path=ppt/slides/_rels/slide28.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35.png" Type="http://schemas.openxmlformats.org/officeDocument/2006/relationships/image"/></Relationships>
</file>

<file path=ppt/slides/_rels/slide29.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35.png" Type="http://schemas.openxmlformats.org/officeDocument/2006/relationships/image"/><Relationship Id="rId3" Target="../media/image36.png" Type="http://schemas.openxmlformats.org/officeDocument/2006/relationships/image"/><Relationship Id="rId4" Target="../media/image19.jpeg" Type="http://schemas.openxmlformats.org/officeDocument/2006/relationships/image"/></Relationships>
</file>

<file path=ppt/slides/_rels/slide3.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4.png" Type="http://schemas.openxmlformats.org/officeDocument/2006/relationships/image"/><Relationship Id="rId3" Target="../media/image5.jpeg" Type="http://schemas.openxmlformats.org/officeDocument/2006/relationships/image"/><Relationship Id="rId4" Target="../media/image7.jpeg" Type="http://schemas.openxmlformats.org/officeDocument/2006/relationships/image"/><Relationship Id="rId5" Target="../media/image8.jpeg" Type="http://schemas.openxmlformats.org/officeDocument/2006/relationships/image"/></Relationships>
</file>

<file path=ppt/slides/_rels/slide4.xml.rels><?xml version="1.0" encoding="UTF-8" standalone="yes"?><Relationships xmlns="http://schemas.openxmlformats.org/package/2006/relationships"><Relationship Id="rId1" Target="../slideLayouts/slideLayout7.xml" Type="http://schemas.openxmlformats.org/officeDocument/2006/relationships/slideLayout"/><Relationship Id="rId2" Target="slide12.xml" Type="http://schemas.openxmlformats.org/officeDocument/2006/relationships/slide"/><Relationship Id="rId3" Target="slide24.xml" Type="http://schemas.openxmlformats.org/officeDocument/2006/relationships/slide"/><Relationship Id="rId4" Target="slide28.xml" Type="http://schemas.openxmlformats.org/officeDocument/2006/relationships/slide"/><Relationship Id="rId5" Target="../media/image9.jpeg" Type="http://schemas.openxmlformats.org/officeDocument/2006/relationships/image"/><Relationship Id="rId6" Target="slide5.xml" Type="http://schemas.openxmlformats.org/officeDocument/2006/relationships/slide"/></Relationships>
</file>

<file path=ppt/slides/_rels/slide5.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10.jpeg" Type="http://schemas.openxmlformats.org/officeDocument/2006/relationships/image"/><Relationship Id="rId3" Target="../media/image11.png" Type="http://schemas.openxmlformats.org/officeDocument/2006/relationships/image"/><Relationship Id="rId4" Target="../media/image5.jpeg" Type="http://schemas.openxmlformats.org/officeDocument/2006/relationships/image"/><Relationship Id="rId5" Target="../media/image3.png" Type="http://schemas.openxmlformats.org/officeDocument/2006/relationships/image"/></Relationships>
</file>

<file path=ppt/slides/_rels/slide6.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12.png" Type="http://schemas.openxmlformats.org/officeDocument/2006/relationships/image"/></Relationships>
</file>

<file path=ppt/slides/_rels/slide7.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1.xml" Type="http://schemas.openxmlformats.org/officeDocument/2006/relationships/notesSlide"/><Relationship Id="rId3" Target="../media/image4.png" Type="http://schemas.openxmlformats.org/officeDocument/2006/relationships/image"/><Relationship Id="rId4" Target="../media/image5.jpeg" Type="http://schemas.openxmlformats.org/officeDocument/2006/relationships/image"/><Relationship Id="rId5" Target="../media/image8.jpeg" Type="http://schemas.openxmlformats.org/officeDocument/2006/relationships/image"/><Relationship Id="rId6" Target="../media/image7.jpeg" Type="http://schemas.openxmlformats.org/officeDocument/2006/relationships/image"/></Relationships>
</file>

<file path=ppt/slides/_rels/slide8.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4.png" Type="http://schemas.openxmlformats.org/officeDocument/2006/relationships/image"/><Relationship Id="rId3" Target="../media/image5.jpeg" Type="http://schemas.openxmlformats.org/officeDocument/2006/relationships/image"/><Relationship Id="rId4" Target="../media/image13.jpeg" Type="http://schemas.openxmlformats.org/officeDocument/2006/relationships/image"/></Relationships>
</file>

<file path=ppt/slides/_rels/slide9.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4.png" Type="http://schemas.openxmlformats.org/officeDocument/2006/relationships/image"/><Relationship Id="rId3" Target="../media/image5.jpeg" Type="http://schemas.openxmlformats.org/officeDocument/2006/relationships/image"/><Relationship Id="rId4" Target="../media/image14.jpeg" Type="http://schemas.openxmlformats.org/officeDocument/2006/relationships/image"/></Relationships>
</file>

<file path=ppt/slides/slide1.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grpSp>
        <p:nvGrpSpPr>
          <p:cNvPr name="Group 2" id="2"/>
          <p:cNvGrpSpPr/>
          <p:nvPr/>
        </p:nvGrpSpPr>
        <p:grpSpPr>
          <a:xfrm rot="0">
            <a:off x="-756094" y="48148"/>
            <a:ext cx="10293711" cy="10238852"/>
            <a:chOff x="0" y="0"/>
            <a:chExt cx="13816914" cy="13743280"/>
          </a:xfrm>
        </p:grpSpPr>
        <p:sp>
          <p:nvSpPr>
            <p:cNvPr name="Freeform 3" id="3"/>
            <p:cNvSpPr/>
            <p:nvPr/>
          </p:nvSpPr>
          <p:spPr>
            <a:xfrm flipH="false" flipV="false" rot="0">
              <a:off x="0" y="0"/>
              <a:ext cx="13816964" cy="13743305"/>
            </a:xfrm>
            <a:custGeom>
              <a:avLst/>
              <a:gdLst/>
              <a:ahLst/>
              <a:cxnLst/>
              <a:rect r="r" b="b" t="t" l="l"/>
              <a:pathLst>
                <a:path h="13743305" w="13816964">
                  <a:moveTo>
                    <a:pt x="0" y="0"/>
                  </a:moveTo>
                  <a:lnTo>
                    <a:pt x="13816964" y="0"/>
                  </a:lnTo>
                  <a:lnTo>
                    <a:pt x="13816964" y="13743305"/>
                  </a:lnTo>
                  <a:lnTo>
                    <a:pt x="0" y="13743305"/>
                  </a:lnTo>
                  <a:lnTo>
                    <a:pt x="0" y="0"/>
                  </a:lnTo>
                  <a:close/>
                </a:path>
              </a:pathLst>
            </a:custGeom>
            <a:blipFill>
              <a:blip r:embed="rId2"/>
              <a:stretch>
                <a:fillRect l="-25069" t="0" r="-25069" b="0"/>
              </a:stretch>
            </a:blipFill>
          </p:spPr>
        </p:sp>
      </p:grpSp>
      <p:grpSp>
        <p:nvGrpSpPr>
          <p:cNvPr name="Group 4" id="4"/>
          <p:cNvGrpSpPr/>
          <p:nvPr/>
        </p:nvGrpSpPr>
        <p:grpSpPr>
          <a:xfrm rot="0">
            <a:off x="0" y="48148"/>
            <a:ext cx="18288000" cy="10238852"/>
            <a:chOff x="0" y="0"/>
            <a:chExt cx="24384000" cy="13651803"/>
          </a:xfrm>
        </p:grpSpPr>
        <p:sp>
          <p:nvSpPr>
            <p:cNvPr name="Freeform 5" id="5"/>
            <p:cNvSpPr/>
            <p:nvPr/>
          </p:nvSpPr>
          <p:spPr>
            <a:xfrm flipH="false" flipV="false" rot="0">
              <a:off x="0" y="0"/>
              <a:ext cx="24384000" cy="13651804"/>
            </a:xfrm>
            <a:custGeom>
              <a:avLst/>
              <a:gdLst/>
              <a:ahLst/>
              <a:cxnLst/>
              <a:rect r="r" b="b" t="t" l="l"/>
              <a:pathLst>
                <a:path h="13651804" w="24384000">
                  <a:moveTo>
                    <a:pt x="0" y="0"/>
                  </a:moveTo>
                  <a:lnTo>
                    <a:pt x="24384000" y="0"/>
                  </a:lnTo>
                  <a:lnTo>
                    <a:pt x="24384000" y="13651804"/>
                  </a:lnTo>
                  <a:lnTo>
                    <a:pt x="0" y="13651804"/>
                  </a:lnTo>
                  <a:lnTo>
                    <a:pt x="0" y="0"/>
                  </a:lnTo>
                  <a:close/>
                </a:path>
              </a:pathLst>
            </a:custGeom>
            <a:blipFill>
              <a:blip r:embed="rId3"/>
              <a:stretch>
                <a:fillRect l="0" t="-235" r="0" b="-235"/>
              </a:stretch>
            </a:blipFill>
          </p:spPr>
        </p:sp>
      </p:grpSp>
      <p:sp>
        <p:nvSpPr>
          <p:cNvPr name="Freeform 6" id="6"/>
          <p:cNvSpPr/>
          <p:nvPr/>
        </p:nvSpPr>
        <p:spPr>
          <a:xfrm flipH="false" flipV="false" rot="0">
            <a:off x="12690265" y="6579143"/>
            <a:ext cx="4702741" cy="3420175"/>
          </a:xfrm>
          <a:custGeom>
            <a:avLst/>
            <a:gdLst/>
            <a:ahLst/>
            <a:cxnLst/>
            <a:rect r="r" b="b" t="t" l="l"/>
            <a:pathLst>
              <a:path h="3420175" w="4702741">
                <a:moveTo>
                  <a:pt x="0" y="0"/>
                </a:moveTo>
                <a:lnTo>
                  <a:pt x="4702741" y="0"/>
                </a:lnTo>
                <a:lnTo>
                  <a:pt x="4702741" y="3420176"/>
                </a:lnTo>
                <a:lnTo>
                  <a:pt x="0" y="3420176"/>
                </a:lnTo>
                <a:lnTo>
                  <a:pt x="0" y="0"/>
                </a:lnTo>
                <a:close/>
              </a:path>
            </a:pathLst>
          </a:custGeom>
          <a:blipFill>
            <a:blip r:embed="rId4"/>
            <a:stretch>
              <a:fillRect l="0" t="0" r="0" b="0"/>
            </a:stretch>
          </a:blipFill>
        </p:spPr>
      </p:sp>
      <p:sp>
        <p:nvSpPr>
          <p:cNvPr name="TextBox 7" id="7"/>
          <p:cNvSpPr txBox="true"/>
          <p:nvPr/>
        </p:nvSpPr>
        <p:spPr>
          <a:xfrm rot="0">
            <a:off x="10801446" y="2053449"/>
            <a:ext cx="7262946" cy="4733925"/>
          </a:xfrm>
          <a:prstGeom prst="rect">
            <a:avLst/>
          </a:prstGeom>
        </p:spPr>
        <p:txBody>
          <a:bodyPr anchor="t" rtlCol="false" tIns="0" lIns="0" bIns="0" rIns="0">
            <a:spAutoFit/>
          </a:bodyPr>
          <a:lstStyle/>
          <a:p>
            <a:pPr algn="l">
              <a:lnSpc>
                <a:spcPts val="6480"/>
              </a:lnSpc>
            </a:pPr>
            <a:r>
              <a:rPr lang="en-US" sz="5400">
                <a:solidFill>
                  <a:srgbClr val="000000"/>
                </a:solidFill>
                <a:latin typeface="Avenir"/>
                <a:ea typeface="Avenir"/>
                <a:cs typeface="Avenir"/>
                <a:sym typeface="Avenir"/>
              </a:rPr>
              <a:t>P</a:t>
            </a:r>
            <a:r>
              <a:rPr lang="en-US" sz="5400">
                <a:solidFill>
                  <a:srgbClr val="000000"/>
                </a:solidFill>
                <a:latin typeface="Avenir"/>
                <a:ea typeface="Avenir"/>
                <a:cs typeface="Avenir"/>
                <a:sym typeface="Avenir"/>
              </a:rPr>
              <a:t>ratiques exemplaires des campagnes en milieu de travail</a:t>
            </a:r>
          </a:p>
          <a:p>
            <a:pPr algn="l">
              <a:lnSpc>
                <a:spcPts val="4320"/>
              </a:lnSpc>
            </a:pPr>
          </a:p>
          <a:p>
            <a:pPr algn="l">
              <a:lnSpc>
                <a:spcPts val="4320"/>
              </a:lnSpc>
            </a:pPr>
            <a:r>
              <a:rPr lang="en-US" sz="3600">
                <a:solidFill>
                  <a:srgbClr val="000000"/>
                </a:solidFill>
                <a:latin typeface="Avenir"/>
                <a:ea typeface="Avenir"/>
                <a:cs typeface="Avenir"/>
                <a:sym typeface="Avenir"/>
              </a:rPr>
              <a:t>Guide étape par étape pour mener une campagne de dons en milieu de travail</a:t>
            </a:r>
          </a:p>
        </p:txBody>
      </p:sp>
    </p:spTree>
  </p:cSld>
  <p:clrMapOvr>
    <a:masterClrMapping/>
  </p:clrMapOvr>
</p:sld>
</file>

<file path=ppt/slides/slide10.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grpSp>
        <p:nvGrpSpPr>
          <p:cNvPr name="Group 2" id="2"/>
          <p:cNvGrpSpPr/>
          <p:nvPr/>
        </p:nvGrpSpPr>
        <p:grpSpPr>
          <a:xfrm rot="0">
            <a:off x="0" y="0"/>
            <a:ext cx="18288000" cy="10287000"/>
            <a:chOff x="0" y="0"/>
            <a:chExt cx="24384000" cy="13716000"/>
          </a:xfrm>
        </p:grpSpPr>
        <p:sp>
          <p:nvSpPr>
            <p:cNvPr name="Freeform 3" id="3" descr="A red and black square with a white border  AI-generated content may be incorrect."/>
            <p:cNvSpPr/>
            <p:nvPr/>
          </p:nvSpPr>
          <p:spPr>
            <a:xfrm flipH="false" flipV="false" rot="0">
              <a:off x="0" y="0"/>
              <a:ext cx="24384000" cy="13716000"/>
            </a:xfrm>
            <a:custGeom>
              <a:avLst/>
              <a:gdLst/>
              <a:ahLst/>
              <a:cxnLst/>
              <a:rect r="r" b="b" t="t" l="l"/>
              <a:pathLst>
                <a:path h="13716000" w="24384000">
                  <a:moveTo>
                    <a:pt x="0" y="0"/>
                  </a:moveTo>
                  <a:lnTo>
                    <a:pt x="24384000" y="0"/>
                  </a:lnTo>
                  <a:lnTo>
                    <a:pt x="24384000" y="13716000"/>
                  </a:lnTo>
                  <a:lnTo>
                    <a:pt x="0" y="13716000"/>
                  </a:lnTo>
                  <a:lnTo>
                    <a:pt x="0" y="0"/>
                  </a:lnTo>
                  <a:close/>
                </a:path>
              </a:pathLst>
            </a:custGeom>
            <a:blipFill>
              <a:blip r:embed="rId2"/>
              <a:stretch>
                <a:fillRect l="0" t="0" r="0" b="0"/>
              </a:stretch>
            </a:blipFill>
          </p:spPr>
        </p:sp>
      </p:grpSp>
      <p:grpSp>
        <p:nvGrpSpPr>
          <p:cNvPr name="Group 4" id="4"/>
          <p:cNvGrpSpPr/>
          <p:nvPr/>
        </p:nvGrpSpPr>
        <p:grpSpPr>
          <a:xfrm rot="0">
            <a:off x="7507700" y="1317336"/>
            <a:ext cx="10055390" cy="1285374"/>
            <a:chOff x="0" y="0"/>
            <a:chExt cx="13407187" cy="1713832"/>
          </a:xfrm>
        </p:grpSpPr>
        <p:sp>
          <p:nvSpPr>
            <p:cNvPr name="Freeform 5" id="5"/>
            <p:cNvSpPr/>
            <p:nvPr/>
          </p:nvSpPr>
          <p:spPr>
            <a:xfrm flipH="false" flipV="false" rot="0">
              <a:off x="0" y="0"/>
              <a:ext cx="13407188" cy="1713837"/>
            </a:xfrm>
            <a:custGeom>
              <a:avLst/>
              <a:gdLst/>
              <a:ahLst/>
              <a:cxnLst/>
              <a:rect r="r" b="b" t="t" l="l"/>
              <a:pathLst>
                <a:path h="1713837" w="13407188">
                  <a:moveTo>
                    <a:pt x="0" y="0"/>
                  </a:moveTo>
                  <a:lnTo>
                    <a:pt x="13407188" y="0"/>
                  </a:lnTo>
                  <a:lnTo>
                    <a:pt x="13407188" y="1713837"/>
                  </a:lnTo>
                  <a:lnTo>
                    <a:pt x="0" y="1713837"/>
                  </a:lnTo>
                  <a:close/>
                </a:path>
              </a:pathLst>
            </a:custGeom>
            <a:blipFill>
              <a:blip r:embed="rId3">
                <a:alphaModFix amt="0"/>
              </a:blip>
              <a:stretch>
                <a:fillRect l="0" t="-102429" r="0" b="-102429"/>
              </a:stretch>
            </a:blipFill>
          </p:spPr>
        </p:sp>
        <p:sp>
          <p:nvSpPr>
            <p:cNvPr name="TextBox 6" id="6"/>
            <p:cNvSpPr txBox="true"/>
            <p:nvPr/>
          </p:nvSpPr>
          <p:spPr>
            <a:xfrm>
              <a:off x="0" y="-57150"/>
              <a:ext cx="13407187" cy="1770982"/>
            </a:xfrm>
            <a:prstGeom prst="rect">
              <a:avLst/>
            </a:prstGeom>
          </p:spPr>
          <p:txBody>
            <a:bodyPr anchor="ctr" rtlCol="false" tIns="0" lIns="0" bIns="0" rIns="0"/>
            <a:lstStyle/>
            <a:p>
              <a:pPr algn="l">
                <a:lnSpc>
                  <a:spcPts val="7128"/>
                </a:lnSpc>
              </a:pPr>
              <a:r>
                <a:rPr lang="en-US" sz="6600" b="true">
                  <a:solidFill>
                    <a:srgbClr val="000000"/>
                  </a:solidFill>
                  <a:latin typeface="Avenir Bold"/>
                  <a:ea typeface="Avenir Bold"/>
                  <a:cs typeface="Avenir Bold"/>
                  <a:sym typeface="Avenir Bold"/>
                </a:rPr>
                <a:t>Champions</a:t>
              </a:r>
            </a:p>
          </p:txBody>
        </p:sp>
      </p:grpSp>
      <p:sp>
        <p:nvSpPr>
          <p:cNvPr name="TextBox 7" id="7"/>
          <p:cNvSpPr txBox="true"/>
          <p:nvPr/>
        </p:nvSpPr>
        <p:spPr>
          <a:xfrm rot="0">
            <a:off x="7386790" y="2555085"/>
            <a:ext cx="10536255" cy="7366700"/>
          </a:xfrm>
          <a:prstGeom prst="rect">
            <a:avLst/>
          </a:prstGeom>
        </p:spPr>
        <p:txBody>
          <a:bodyPr anchor="t" rtlCol="false" tIns="0" lIns="0" bIns="0" rIns="0">
            <a:spAutoFit/>
          </a:bodyPr>
          <a:lstStyle/>
          <a:p>
            <a:pPr algn="l">
              <a:lnSpc>
                <a:spcPts val="2881"/>
              </a:lnSpc>
            </a:pPr>
            <a:r>
              <a:rPr lang="en-US" sz="2401">
                <a:solidFill>
                  <a:srgbClr val="000000"/>
                </a:solidFill>
                <a:latin typeface="Avenir"/>
                <a:ea typeface="Avenir"/>
                <a:cs typeface="Avenir"/>
                <a:sym typeface="Avenir"/>
              </a:rPr>
              <a:t>Les champio</a:t>
            </a:r>
            <a:r>
              <a:rPr lang="en-US" sz="2401">
                <a:solidFill>
                  <a:srgbClr val="000000"/>
                </a:solidFill>
                <a:latin typeface="Avenir"/>
                <a:ea typeface="Avenir"/>
                <a:cs typeface="Avenir"/>
                <a:sym typeface="Avenir"/>
              </a:rPr>
              <a:t>ns de Centraide jouent un rôle essentiel dans le succès de toute campagne. Ils entretiennent l'enthousiasme tout au long de la campagne, inspirent leurs collègues à soutenir Centraide et contribuent à son bon déroulement. Ils sont également une personne-ressource à qui les employés peuvent s'adresser.</a:t>
            </a:r>
          </a:p>
          <a:p>
            <a:pPr algn="l">
              <a:lnSpc>
                <a:spcPts val="2881"/>
              </a:lnSpc>
            </a:pPr>
          </a:p>
          <a:p>
            <a:pPr algn="l">
              <a:lnSpc>
                <a:spcPts val="2881"/>
              </a:lnSpc>
            </a:pPr>
            <a:r>
              <a:rPr lang="en-US" sz="2401">
                <a:solidFill>
                  <a:srgbClr val="000000"/>
                </a:solidFill>
                <a:latin typeface="Avenir"/>
                <a:ea typeface="Avenir"/>
                <a:cs typeface="Avenir"/>
                <a:sym typeface="Avenir"/>
              </a:rPr>
              <a:t>Les champions de la campagne :</a:t>
            </a:r>
          </a:p>
          <a:p>
            <a:pPr algn="l" marL="518434" indent="-259217" lvl="1">
              <a:lnSpc>
                <a:spcPts val="2881"/>
              </a:lnSpc>
              <a:buFont typeface="Arial"/>
              <a:buChar char="•"/>
            </a:pPr>
            <a:r>
              <a:rPr lang="en-US" sz="2401">
                <a:solidFill>
                  <a:srgbClr val="000000"/>
                </a:solidFill>
                <a:latin typeface="Avenir"/>
                <a:ea typeface="Avenir"/>
                <a:cs typeface="Avenir"/>
                <a:sym typeface="Avenir"/>
              </a:rPr>
              <a:t>Sont la personne-ressource pour répondre aux questions sur la campagne et les activités à venir</a:t>
            </a:r>
          </a:p>
          <a:p>
            <a:pPr algn="l" marL="518434" indent="-259217" lvl="1">
              <a:lnSpc>
                <a:spcPts val="2881"/>
              </a:lnSpc>
              <a:buFont typeface="Arial"/>
              <a:buChar char="•"/>
            </a:pPr>
            <a:r>
              <a:rPr lang="en-US" sz="2401">
                <a:solidFill>
                  <a:srgbClr val="000000"/>
                </a:solidFill>
                <a:latin typeface="Avenir"/>
                <a:ea typeface="Avenir"/>
                <a:cs typeface="Avenir"/>
                <a:sym typeface="Avenir"/>
              </a:rPr>
              <a:t>Appuient l'organisation des activités de la campagne</a:t>
            </a:r>
          </a:p>
          <a:p>
            <a:pPr algn="l" marL="518434" indent="-259217" lvl="1">
              <a:lnSpc>
                <a:spcPts val="2881"/>
              </a:lnSpc>
              <a:buFont typeface="Arial"/>
              <a:buChar char="•"/>
            </a:pPr>
            <a:r>
              <a:rPr lang="en-US" sz="2401">
                <a:solidFill>
                  <a:srgbClr val="000000"/>
                </a:solidFill>
                <a:latin typeface="Avenir"/>
                <a:ea typeface="Avenir"/>
                <a:cs typeface="Avenir"/>
                <a:sym typeface="Avenir"/>
              </a:rPr>
              <a:t>Encouragent les dons et accompagnent les employés qui souhaitent faire un don</a:t>
            </a:r>
          </a:p>
          <a:p>
            <a:pPr algn="l">
              <a:lnSpc>
                <a:spcPts val="2881"/>
              </a:lnSpc>
            </a:pPr>
          </a:p>
          <a:p>
            <a:pPr algn="l">
              <a:lnSpc>
                <a:spcPts val="2881"/>
              </a:lnSpc>
            </a:pPr>
            <a:r>
              <a:rPr lang="en-US" sz="2401">
                <a:solidFill>
                  <a:srgbClr val="000000"/>
                </a:solidFill>
                <a:latin typeface="Avenir"/>
                <a:ea typeface="Avenir"/>
                <a:cs typeface="Avenir"/>
                <a:sym typeface="Avenir"/>
              </a:rPr>
              <a:t>Dans le cadre d'une campagne</a:t>
            </a:r>
            <a:r>
              <a:rPr lang="en-US" sz="2401">
                <a:solidFill>
                  <a:srgbClr val="000000"/>
                </a:solidFill>
                <a:latin typeface="Avenir"/>
                <a:ea typeface="Avenir"/>
                <a:cs typeface="Avenir"/>
                <a:sym typeface="Avenir"/>
              </a:rPr>
              <a:t> hybride ou virtuelle, vous pouvez également: </a:t>
            </a:r>
          </a:p>
          <a:p>
            <a:pPr algn="l" marL="518434" indent="-259217" lvl="1">
              <a:lnSpc>
                <a:spcPts val="2881"/>
              </a:lnSpc>
              <a:buFont typeface="Arial"/>
              <a:buChar char="•"/>
            </a:pPr>
            <a:r>
              <a:rPr lang="en-US" sz="2401">
                <a:solidFill>
                  <a:srgbClr val="000000"/>
                </a:solidFill>
                <a:latin typeface="Avenir"/>
                <a:ea typeface="Avenir"/>
                <a:cs typeface="Avenir"/>
                <a:sym typeface="Avenir"/>
              </a:rPr>
              <a:t>Inviter les champions à participer à une activité virtuelle de mobilisation offerte par Centraide afin de mieux comprendre notre travail</a:t>
            </a:r>
          </a:p>
          <a:p>
            <a:pPr algn="l" marL="518434" indent="-259217" lvl="1">
              <a:lnSpc>
                <a:spcPts val="2881"/>
              </a:lnSpc>
              <a:buFont typeface="Arial"/>
              <a:buChar char="•"/>
            </a:pPr>
            <a:r>
              <a:rPr lang="en-US" sz="2401">
                <a:solidFill>
                  <a:srgbClr val="000000"/>
                </a:solidFill>
                <a:latin typeface="Avenir"/>
                <a:ea typeface="Avenir"/>
                <a:cs typeface="Avenir"/>
                <a:sym typeface="Avenir"/>
              </a:rPr>
              <a:t>Vous assurer que les champions connaissent bien votre plateforme de dons afin de pouvoir accompagner les employés dans leur démarche de don</a:t>
            </a:r>
          </a:p>
          <a:p>
            <a:pPr algn="l">
              <a:lnSpc>
                <a:spcPts val="2881"/>
              </a:lnSpc>
            </a:pPr>
          </a:p>
        </p:txBody>
      </p:sp>
      <p:grpSp>
        <p:nvGrpSpPr>
          <p:cNvPr name="Group 8" id="8"/>
          <p:cNvGrpSpPr/>
          <p:nvPr/>
        </p:nvGrpSpPr>
        <p:grpSpPr>
          <a:xfrm rot="0">
            <a:off x="863013" y="1250661"/>
            <a:ext cx="5919788" cy="8493919"/>
            <a:chOff x="0" y="0"/>
            <a:chExt cx="7893050" cy="11325225"/>
          </a:xfrm>
        </p:grpSpPr>
        <p:sp>
          <p:nvSpPr>
            <p:cNvPr name="Freeform 9" id="9"/>
            <p:cNvSpPr/>
            <p:nvPr/>
          </p:nvSpPr>
          <p:spPr>
            <a:xfrm flipH="false" flipV="false" rot="0">
              <a:off x="0" y="0"/>
              <a:ext cx="7893050" cy="11325225"/>
            </a:xfrm>
            <a:custGeom>
              <a:avLst/>
              <a:gdLst/>
              <a:ahLst/>
              <a:cxnLst/>
              <a:rect r="r" b="b" t="t" l="l"/>
              <a:pathLst>
                <a:path h="11325225" w="7893050">
                  <a:moveTo>
                    <a:pt x="0" y="0"/>
                  </a:moveTo>
                  <a:lnTo>
                    <a:pt x="7893050" y="0"/>
                  </a:lnTo>
                  <a:lnTo>
                    <a:pt x="7893050" y="11325225"/>
                  </a:lnTo>
                  <a:lnTo>
                    <a:pt x="0" y="11325225"/>
                  </a:lnTo>
                  <a:lnTo>
                    <a:pt x="0" y="0"/>
                  </a:lnTo>
                  <a:close/>
                </a:path>
              </a:pathLst>
            </a:custGeom>
            <a:blipFill>
              <a:blip r:embed="rId4"/>
              <a:stretch>
                <a:fillRect l="0" t="-4607" r="0" b="0"/>
              </a:stretch>
            </a:blipFill>
          </p:spPr>
        </p:sp>
      </p:grpSp>
    </p:spTree>
  </p:cSld>
  <p:clrMapOvr>
    <a:masterClrMapping/>
  </p:clrMapOvr>
</p:sld>
</file>

<file path=ppt/slides/slide11.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grpSp>
        <p:nvGrpSpPr>
          <p:cNvPr name="Group 2" id="2"/>
          <p:cNvGrpSpPr/>
          <p:nvPr/>
        </p:nvGrpSpPr>
        <p:grpSpPr>
          <a:xfrm rot="0">
            <a:off x="0" y="0"/>
            <a:ext cx="18288000" cy="10287000"/>
            <a:chOff x="0" y="0"/>
            <a:chExt cx="24384000" cy="13716000"/>
          </a:xfrm>
        </p:grpSpPr>
        <p:sp>
          <p:nvSpPr>
            <p:cNvPr name="Freeform 3" id="3" descr="A red and black square with a white border  AI-generated content may be incorrect."/>
            <p:cNvSpPr/>
            <p:nvPr/>
          </p:nvSpPr>
          <p:spPr>
            <a:xfrm flipH="false" flipV="false" rot="0">
              <a:off x="0" y="0"/>
              <a:ext cx="24384000" cy="13716000"/>
            </a:xfrm>
            <a:custGeom>
              <a:avLst/>
              <a:gdLst/>
              <a:ahLst/>
              <a:cxnLst/>
              <a:rect r="r" b="b" t="t" l="l"/>
              <a:pathLst>
                <a:path h="13716000" w="24384000">
                  <a:moveTo>
                    <a:pt x="0" y="0"/>
                  </a:moveTo>
                  <a:lnTo>
                    <a:pt x="24384000" y="0"/>
                  </a:lnTo>
                  <a:lnTo>
                    <a:pt x="24384000" y="13716000"/>
                  </a:lnTo>
                  <a:lnTo>
                    <a:pt x="0" y="13716000"/>
                  </a:lnTo>
                  <a:lnTo>
                    <a:pt x="0" y="0"/>
                  </a:lnTo>
                  <a:close/>
                </a:path>
              </a:pathLst>
            </a:custGeom>
            <a:blipFill>
              <a:blip r:embed="rId2"/>
              <a:stretch>
                <a:fillRect l="0" t="0" r="0" b="0"/>
              </a:stretch>
            </a:blipFill>
          </p:spPr>
        </p:sp>
      </p:grpSp>
      <p:grpSp>
        <p:nvGrpSpPr>
          <p:cNvPr name="Group 4" id="4"/>
          <p:cNvGrpSpPr/>
          <p:nvPr/>
        </p:nvGrpSpPr>
        <p:grpSpPr>
          <a:xfrm rot="0">
            <a:off x="7444953" y="1250661"/>
            <a:ext cx="10055390" cy="1718539"/>
            <a:chOff x="0" y="0"/>
            <a:chExt cx="13407187" cy="2291385"/>
          </a:xfrm>
        </p:grpSpPr>
        <p:sp>
          <p:nvSpPr>
            <p:cNvPr name="Freeform 5" id="5"/>
            <p:cNvSpPr/>
            <p:nvPr/>
          </p:nvSpPr>
          <p:spPr>
            <a:xfrm flipH="false" flipV="false" rot="0">
              <a:off x="0" y="0"/>
              <a:ext cx="13407188" cy="2291390"/>
            </a:xfrm>
            <a:custGeom>
              <a:avLst/>
              <a:gdLst/>
              <a:ahLst/>
              <a:cxnLst/>
              <a:rect r="r" b="b" t="t" l="l"/>
              <a:pathLst>
                <a:path h="2291390" w="13407188">
                  <a:moveTo>
                    <a:pt x="0" y="0"/>
                  </a:moveTo>
                  <a:lnTo>
                    <a:pt x="13407188" y="0"/>
                  </a:lnTo>
                  <a:lnTo>
                    <a:pt x="13407188" y="2291390"/>
                  </a:lnTo>
                  <a:lnTo>
                    <a:pt x="0" y="2291390"/>
                  </a:lnTo>
                  <a:close/>
                </a:path>
              </a:pathLst>
            </a:custGeom>
            <a:blipFill>
              <a:blip r:embed="rId3">
                <a:alphaModFix amt="0"/>
              </a:blip>
              <a:stretch>
                <a:fillRect l="0" t="-76612" r="0" b="-51406"/>
              </a:stretch>
            </a:blipFill>
          </p:spPr>
        </p:sp>
        <p:sp>
          <p:nvSpPr>
            <p:cNvPr name="TextBox 6" id="6"/>
            <p:cNvSpPr txBox="true"/>
            <p:nvPr/>
          </p:nvSpPr>
          <p:spPr>
            <a:xfrm>
              <a:off x="0" y="-47625"/>
              <a:ext cx="13407187" cy="2339010"/>
            </a:xfrm>
            <a:prstGeom prst="rect">
              <a:avLst/>
            </a:prstGeom>
          </p:spPr>
          <p:txBody>
            <a:bodyPr anchor="ctr" rtlCol="false" tIns="0" lIns="0" bIns="0" rIns="0"/>
            <a:lstStyle/>
            <a:p>
              <a:pPr algn="l">
                <a:lnSpc>
                  <a:spcPts val="5832"/>
                </a:lnSpc>
              </a:pPr>
              <a:r>
                <a:rPr lang="en-US" sz="5400" b="true">
                  <a:solidFill>
                    <a:srgbClr val="000000"/>
                  </a:solidFill>
                  <a:latin typeface="Avenir Bold"/>
                  <a:ea typeface="Avenir Bold"/>
                  <a:cs typeface="Avenir Bold"/>
                  <a:sym typeface="Avenir Bold"/>
                </a:rPr>
                <a:t>Soutien de l'équipe de direction</a:t>
              </a:r>
            </a:p>
          </p:txBody>
        </p:sp>
      </p:grpSp>
      <p:sp>
        <p:nvSpPr>
          <p:cNvPr name="TextBox 7" id="7"/>
          <p:cNvSpPr txBox="true"/>
          <p:nvPr/>
        </p:nvSpPr>
        <p:spPr>
          <a:xfrm rot="0">
            <a:off x="7386790" y="2902525"/>
            <a:ext cx="11062974" cy="6763147"/>
          </a:xfrm>
          <a:prstGeom prst="rect">
            <a:avLst/>
          </a:prstGeom>
        </p:spPr>
        <p:txBody>
          <a:bodyPr anchor="t" rtlCol="false" tIns="0" lIns="0" bIns="0" rIns="0">
            <a:spAutoFit/>
          </a:bodyPr>
          <a:lstStyle/>
          <a:p>
            <a:pPr algn="l">
              <a:lnSpc>
                <a:spcPts val="2962"/>
              </a:lnSpc>
            </a:pPr>
            <a:r>
              <a:rPr lang="en-US" sz="2285">
                <a:solidFill>
                  <a:srgbClr val="000000"/>
                </a:solidFill>
                <a:latin typeface="Avenir"/>
                <a:ea typeface="Avenir"/>
                <a:cs typeface="Avenir"/>
                <a:sym typeface="Avenir"/>
              </a:rPr>
              <a:t>L'appui</a:t>
            </a:r>
            <a:r>
              <a:rPr lang="en-US" sz="2285">
                <a:solidFill>
                  <a:srgbClr val="000000"/>
                </a:solidFill>
                <a:latin typeface="Avenir"/>
                <a:ea typeface="Avenir"/>
                <a:cs typeface="Avenir"/>
                <a:sym typeface="Avenir"/>
              </a:rPr>
              <a:t> de la haute direction est essentiel à la réussite d'une campagne de dons en milieu de travail. Lorsque les dirigeants s'engagent envers Centraide, ils inspirent les employés, donnent l'exemple et contribuent à mobiliser toute l'organisation.</a:t>
            </a:r>
          </a:p>
          <a:p>
            <a:pPr algn="l">
              <a:lnSpc>
                <a:spcPts val="2962"/>
              </a:lnSpc>
            </a:pPr>
          </a:p>
          <a:p>
            <a:pPr algn="l">
              <a:lnSpc>
                <a:spcPts val="2962"/>
              </a:lnSpc>
            </a:pPr>
            <a:r>
              <a:rPr lang="en-US" sz="2285">
                <a:solidFill>
                  <a:srgbClr val="000000"/>
                </a:solidFill>
                <a:latin typeface="Avenir"/>
                <a:ea typeface="Avenir"/>
                <a:cs typeface="Avenir"/>
                <a:sym typeface="Avenir"/>
              </a:rPr>
              <a:t>Invitez un membre de la haute direction à partager son « pourquoi » :</a:t>
            </a:r>
          </a:p>
          <a:p>
            <a:pPr algn="l">
              <a:lnSpc>
                <a:spcPts val="2962"/>
              </a:lnSpc>
            </a:pPr>
          </a:p>
          <a:p>
            <a:pPr algn="l" marL="493545" indent="-246773" lvl="1">
              <a:lnSpc>
                <a:spcPts val="2962"/>
              </a:lnSpc>
              <a:buFont typeface="Arial"/>
              <a:buChar char="•"/>
            </a:pPr>
            <a:r>
              <a:rPr lang="en-US" sz="2285">
                <a:solidFill>
                  <a:srgbClr val="000000"/>
                </a:solidFill>
                <a:latin typeface="Avenir"/>
                <a:ea typeface="Avenir"/>
                <a:cs typeface="Avenir"/>
                <a:sym typeface="Avenir"/>
              </a:rPr>
              <a:t>Pourquoi avez-vous choisi d'appuyer la campagne de Centraide?</a:t>
            </a:r>
          </a:p>
          <a:p>
            <a:pPr algn="l" marL="493545" indent="-246773" lvl="1">
              <a:lnSpc>
                <a:spcPts val="2962"/>
              </a:lnSpc>
              <a:buFont typeface="Arial"/>
              <a:buChar char="•"/>
            </a:pPr>
            <a:r>
              <a:rPr lang="en-US" sz="2285">
                <a:solidFill>
                  <a:srgbClr val="000000"/>
                </a:solidFill>
                <a:latin typeface="Avenir"/>
                <a:ea typeface="Avenir"/>
                <a:cs typeface="Avenir"/>
                <a:sym typeface="Avenir"/>
              </a:rPr>
              <a:t>Pourquoi la mission de Centraide vous tient-elle à cœur?</a:t>
            </a:r>
          </a:p>
          <a:p>
            <a:pPr algn="l">
              <a:lnSpc>
                <a:spcPts val="2962"/>
              </a:lnSpc>
            </a:pPr>
          </a:p>
          <a:p>
            <a:pPr algn="l">
              <a:lnSpc>
                <a:spcPts val="2962"/>
              </a:lnSpc>
            </a:pPr>
            <a:r>
              <a:rPr lang="en-US" sz="2285">
                <a:solidFill>
                  <a:srgbClr val="000000"/>
                </a:solidFill>
                <a:latin typeface="Avenir"/>
                <a:ea typeface="Avenir"/>
                <a:cs typeface="Avenir"/>
                <a:sym typeface="Avenir"/>
              </a:rPr>
              <a:t>Ces témoignages renf</a:t>
            </a:r>
            <a:r>
              <a:rPr lang="en-US" sz="2285">
                <a:solidFill>
                  <a:srgbClr val="000000"/>
                </a:solidFill>
                <a:latin typeface="Avenir"/>
                <a:ea typeface="Avenir"/>
                <a:cs typeface="Avenir"/>
                <a:sym typeface="Avenir"/>
              </a:rPr>
              <a:t>orcent </a:t>
            </a:r>
            <a:r>
              <a:rPr lang="en-US" sz="2285">
                <a:solidFill>
                  <a:srgbClr val="000000"/>
                </a:solidFill>
                <a:latin typeface="Avenir"/>
                <a:ea typeface="Avenir"/>
                <a:cs typeface="Avenir"/>
                <a:sym typeface="Avenir"/>
              </a:rPr>
              <a:t>le lien avec la campagne et encouragent la participation.</a:t>
            </a:r>
          </a:p>
          <a:p>
            <a:pPr algn="l">
              <a:lnSpc>
                <a:spcPts val="2962"/>
              </a:lnSpc>
            </a:pPr>
          </a:p>
          <a:p>
            <a:pPr algn="l">
              <a:lnSpc>
                <a:spcPts val="2962"/>
              </a:lnSpc>
            </a:pPr>
            <a:r>
              <a:rPr lang="en-US" sz="2285">
                <a:solidFill>
                  <a:srgbClr val="000000"/>
                </a:solidFill>
                <a:latin typeface="Avenir"/>
                <a:ea typeface="Avenir"/>
                <a:cs typeface="Avenir"/>
                <a:sym typeface="Avenir"/>
              </a:rPr>
              <a:t>Demandez à la haute direction de :</a:t>
            </a:r>
          </a:p>
          <a:p>
            <a:pPr algn="l" marL="493545" indent="-246773" lvl="1">
              <a:lnSpc>
                <a:spcPts val="2962"/>
              </a:lnSpc>
              <a:buFont typeface="Arial"/>
              <a:buChar char="•"/>
            </a:pPr>
            <a:r>
              <a:rPr lang="en-US" sz="2285">
                <a:solidFill>
                  <a:srgbClr val="000000"/>
                </a:solidFill>
                <a:latin typeface="Avenir"/>
                <a:ea typeface="Avenir"/>
                <a:cs typeface="Avenir"/>
                <a:sym typeface="Avenir"/>
              </a:rPr>
              <a:t>Encourager la participation des employés</a:t>
            </a:r>
          </a:p>
          <a:p>
            <a:pPr algn="l" marL="493545" indent="-246773" lvl="1">
              <a:lnSpc>
                <a:spcPts val="2962"/>
              </a:lnSpc>
              <a:buFont typeface="Arial"/>
              <a:buChar char="•"/>
            </a:pPr>
            <a:r>
              <a:rPr lang="en-US" sz="2285">
                <a:solidFill>
                  <a:srgbClr val="000000"/>
                </a:solidFill>
                <a:latin typeface="Avenir"/>
                <a:ea typeface="Avenir"/>
                <a:cs typeface="Avenir"/>
                <a:sym typeface="Avenir"/>
              </a:rPr>
              <a:t>Donner l'exemple en faisant le premier don</a:t>
            </a:r>
          </a:p>
          <a:p>
            <a:pPr algn="l" marL="493545" indent="-246773" lvl="1">
              <a:lnSpc>
                <a:spcPts val="2962"/>
              </a:lnSpc>
              <a:buFont typeface="Arial"/>
              <a:buChar char="•"/>
            </a:pPr>
            <a:r>
              <a:rPr lang="en-US" sz="2285">
                <a:solidFill>
                  <a:srgbClr val="000000"/>
                </a:solidFill>
                <a:latin typeface="Avenir"/>
                <a:ea typeface="Avenir"/>
                <a:cs typeface="Avenir"/>
                <a:sym typeface="Avenir"/>
              </a:rPr>
              <a:t>Remercier les personnes qui soutiennent la campagne</a:t>
            </a:r>
          </a:p>
          <a:p>
            <a:pPr algn="l" marL="493545" indent="-246773" lvl="1">
              <a:lnSpc>
                <a:spcPts val="2962"/>
              </a:lnSpc>
              <a:buFont typeface="Arial"/>
              <a:buChar char="•"/>
            </a:pPr>
            <a:r>
              <a:rPr lang="en-US" sz="2285">
                <a:solidFill>
                  <a:srgbClr val="000000"/>
                </a:solidFill>
                <a:latin typeface="Avenir"/>
                <a:ea typeface="Avenir"/>
                <a:cs typeface="Avenir"/>
                <a:sym typeface="Avenir"/>
              </a:rPr>
              <a:t>Appuyer le ou la coordonnateur(trice) de la campagne et les bénévoles</a:t>
            </a:r>
          </a:p>
          <a:p>
            <a:pPr algn="l" marL="493545" indent="-246773" lvl="1">
              <a:lnSpc>
                <a:spcPts val="2962"/>
              </a:lnSpc>
              <a:buFont typeface="Arial"/>
              <a:buChar char="•"/>
            </a:pPr>
            <a:r>
              <a:rPr lang="en-US" sz="2285">
                <a:solidFill>
                  <a:srgbClr val="000000"/>
                </a:solidFill>
                <a:latin typeface="Avenir"/>
                <a:ea typeface="Avenir"/>
                <a:cs typeface="Avenir"/>
                <a:sym typeface="Avenir"/>
              </a:rPr>
              <a:t>M</a:t>
            </a:r>
            <a:r>
              <a:rPr lang="en-US" sz="2285">
                <a:solidFill>
                  <a:srgbClr val="000000"/>
                </a:solidFill>
                <a:latin typeface="Avenir"/>
                <a:ea typeface="Avenir"/>
                <a:cs typeface="Avenir"/>
                <a:sym typeface="Avenir"/>
              </a:rPr>
              <a:t>obiliser les autres membres de l'équipe de direction</a:t>
            </a:r>
          </a:p>
        </p:txBody>
      </p:sp>
      <p:grpSp>
        <p:nvGrpSpPr>
          <p:cNvPr name="Group 8" id="8"/>
          <p:cNvGrpSpPr/>
          <p:nvPr/>
        </p:nvGrpSpPr>
        <p:grpSpPr>
          <a:xfrm rot="0">
            <a:off x="863013" y="1250661"/>
            <a:ext cx="5919788" cy="8493919"/>
            <a:chOff x="0" y="0"/>
            <a:chExt cx="7893050" cy="11325225"/>
          </a:xfrm>
        </p:grpSpPr>
        <p:sp>
          <p:nvSpPr>
            <p:cNvPr name="Freeform 9" id="9"/>
            <p:cNvSpPr/>
            <p:nvPr/>
          </p:nvSpPr>
          <p:spPr>
            <a:xfrm flipH="false" flipV="false" rot="0">
              <a:off x="0" y="0"/>
              <a:ext cx="7893050" cy="11325225"/>
            </a:xfrm>
            <a:custGeom>
              <a:avLst/>
              <a:gdLst/>
              <a:ahLst/>
              <a:cxnLst/>
              <a:rect r="r" b="b" t="t" l="l"/>
              <a:pathLst>
                <a:path h="11325225" w="7893050">
                  <a:moveTo>
                    <a:pt x="0" y="0"/>
                  </a:moveTo>
                  <a:lnTo>
                    <a:pt x="7893050" y="0"/>
                  </a:lnTo>
                  <a:lnTo>
                    <a:pt x="7893050" y="11325225"/>
                  </a:lnTo>
                  <a:lnTo>
                    <a:pt x="0" y="11325225"/>
                  </a:lnTo>
                  <a:lnTo>
                    <a:pt x="0" y="0"/>
                  </a:lnTo>
                  <a:close/>
                </a:path>
              </a:pathLst>
            </a:custGeom>
            <a:blipFill>
              <a:blip r:embed="rId4"/>
              <a:stretch>
                <a:fillRect l="0" t="-2303" r="0" b="-2303"/>
              </a:stretch>
            </a:blipFill>
          </p:spPr>
        </p:sp>
      </p:grpSp>
    </p:spTree>
  </p:cSld>
  <p:clrMapOvr>
    <a:masterClrMapping/>
  </p:clrMapOvr>
</p:sld>
</file>

<file path=ppt/slides/slide12.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grpSp>
        <p:nvGrpSpPr>
          <p:cNvPr name="Group 2" id="2"/>
          <p:cNvGrpSpPr/>
          <p:nvPr/>
        </p:nvGrpSpPr>
        <p:grpSpPr>
          <a:xfrm rot="0">
            <a:off x="0" y="0"/>
            <a:ext cx="10362714" cy="10307469"/>
            <a:chOff x="0" y="0"/>
            <a:chExt cx="13816952" cy="13743292"/>
          </a:xfrm>
        </p:grpSpPr>
        <p:sp>
          <p:nvSpPr>
            <p:cNvPr name="Freeform 3" id="3"/>
            <p:cNvSpPr/>
            <p:nvPr/>
          </p:nvSpPr>
          <p:spPr>
            <a:xfrm flipH="false" flipV="false" rot="0">
              <a:off x="0" y="0"/>
              <a:ext cx="13816964" cy="13743305"/>
            </a:xfrm>
            <a:custGeom>
              <a:avLst/>
              <a:gdLst/>
              <a:ahLst/>
              <a:cxnLst/>
              <a:rect r="r" b="b" t="t" l="l"/>
              <a:pathLst>
                <a:path h="13743305" w="13816964">
                  <a:moveTo>
                    <a:pt x="0" y="0"/>
                  </a:moveTo>
                  <a:lnTo>
                    <a:pt x="13816964" y="0"/>
                  </a:lnTo>
                  <a:lnTo>
                    <a:pt x="13816964" y="13743305"/>
                  </a:lnTo>
                  <a:lnTo>
                    <a:pt x="0" y="13743305"/>
                  </a:lnTo>
                  <a:lnTo>
                    <a:pt x="0" y="0"/>
                  </a:lnTo>
                  <a:close/>
                </a:path>
              </a:pathLst>
            </a:custGeom>
            <a:blipFill>
              <a:blip r:embed="rId2"/>
              <a:stretch>
                <a:fillRect l="0" t="-25449" r="0" b="-25449"/>
              </a:stretch>
            </a:blipFill>
          </p:spPr>
        </p:sp>
      </p:grpSp>
      <p:grpSp>
        <p:nvGrpSpPr>
          <p:cNvPr name="Group 4" id="4"/>
          <p:cNvGrpSpPr/>
          <p:nvPr/>
        </p:nvGrpSpPr>
        <p:grpSpPr>
          <a:xfrm rot="0">
            <a:off x="1" y="0"/>
            <a:ext cx="18288000" cy="10287000"/>
            <a:chOff x="0" y="0"/>
            <a:chExt cx="24384000" cy="13716000"/>
          </a:xfrm>
        </p:grpSpPr>
        <p:sp>
          <p:nvSpPr>
            <p:cNvPr name="Freeform 5" id="5"/>
            <p:cNvSpPr/>
            <p:nvPr/>
          </p:nvSpPr>
          <p:spPr>
            <a:xfrm flipH="false" flipV="false" rot="0">
              <a:off x="0" y="0"/>
              <a:ext cx="24384000" cy="13716000"/>
            </a:xfrm>
            <a:custGeom>
              <a:avLst/>
              <a:gdLst/>
              <a:ahLst/>
              <a:cxnLst/>
              <a:rect r="r" b="b" t="t" l="l"/>
              <a:pathLst>
                <a:path h="13716000" w="24384000">
                  <a:moveTo>
                    <a:pt x="0" y="0"/>
                  </a:moveTo>
                  <a:lnTo>
                    <a:pt x="24384000" y="0"/>
                  </a:lnTo>
                  <a:lnTo>
                    <a:pt x="24384000" y="13716000"/>
                  </a:lnTo>
                  <a:lnTo>
                    <a:pt x="0" y="13716000"/>
                  </a:lnTo>
                  <a:lnTo>
                    <a:pt x="0" y="0"/>
                  </a:lnTo>
                  <a:close/>
                </a:path>
              </a:pathLst>
            </a:custGeom>
            <a:blipFill>
              <a:blip r:embed="rId3"/>
              <a:stretch>
                <a:fillRect l="0" t="0" r="0" b="0"/>
              </a:stretch>
            </a:blipFill>
          </p:spPr>
        </p:sp>
      </p:grpSp>
      <p:grpSp>
        <p:nvGrpSpPr>
          <p:cNvPr name="Group 6" id="6"/>
          <p:cNvGrpSpPr/>
          <p:nvPr/>
        </p:nvGrpSpPr>
        <p:grpSpPr>
          <a:xfrm rot="0">
            <a:off x="12339437" y="1891189"/>
            <a:ext cx="5282651" cy="3252310"/>
            <a:chOff x="0" y="0"/>
            <a:chExt cx="7043534" cy="4336414"/>
          </a:xfrm>
        </p:grpSpPr>
        <p:sp>
          <p:nvSpPr>
            <p:cNvPr name="Freeform 7" id="7"/>
            <p:cNvSpPr/>
            <p:nvPr/>
          </p:nvSpPr>
          <p:spPr>
            <a:xfrm flipH="false" flipV="false" rot="0">
              <a:off x="0" y="0"/>
              <a:ext cx="7043528" cy="4336413"/>
            </a:xfrm>
            <a:custGeom>
              <a:avLst/>
              <a:gdLst/>
              <a:ahLst/>
              <a:cxnLst/>
              <a:rect r="r" b="b" t="t" l="l"/>
              <a:pathLst>
                <a:path h="4336413" w="7043528">
                  <a:moveTo>
                    <a:pt x="0" y="0"/>
                  </a:moveTo>
                  <a:lnTo>
                    <a:pt x="7043528" y="0"/>
                  </a:lnTo>
                  <a:lnTo>
                    <a:pt x="7043528" y="4336413"/>
                  </a:lnTo>
                  <a:lnTo>
                    <a:pt x="0" y="4336413"/>
                  </a:lnTo>
                  <a:close/>
                </a:path>
              </a:pathLst>
            </a:custGeom>
            <a:blipFill>
              <a:blip r:embed="rId4">
                <a:alphaModFix amt="0"/>
              </a:blip>
              <a:stretch>
                <a:fillRect l="-28991" t="0" r="-28991" b="0"/>
              </a:stretch>
            </a:blipFill>
          </p:spPr>
        </p:sp>
        <p:sp>
          <p:nvSpPr>
            <p:cNvPr name="TextBox 8" id="8"/>
            <p:cNvSpPr txBox="true"/>
            <p:nvPr/>
          </p:nvSpPr>
          <p:spPr>
            <a:xfrm>
              <a:off x="0" y="-57150"/>
              <a:ext cx="7043534" cy="4393564"/>
            </a:xfrm>
            <a:prstGeom prst="rect">
              <a:avLst/>
            </a:prstGeom>
          </p:spPr>
          <p:txBody>
            <a:bodyPr anchor="b" rtlCol="false" tIns="0" lIns="0" bIns="0" rIns="0"/>
            <a:lstStyle/>
            <a:p>
              <a:pPr algn="ctr">
                <a:lnSpc>
                  <a:spcPts val="7128"/>
                </a:lnSpc>
              </a:pPr>
              <a:r>
                <a:rPr lang="en-US" sz="6600" b="true">
                  <a:solidFill>
                    <a:srgbClr val="000000"/>
                  </a:solidFill>
                  <a:latin typeface="Avenir Bold"/>
                  <a:ea typeface="Avenir Bold"/>
                  <a:cs typeface="Avenir Bold"/>
                  <a:sym typeface="Avenir Bold"/>
                </a:rPr>
                <a:t>Préparation de la campagne</a:t>
              </a:r>
            </a:p>
          </p:txBody>
        </p:sp>
      </p:grpSp>
      <p:sp>
        <p:nvSpPr>
          <p:cNvPr name="Freeform 9" id="9"/>
          <p:cNvSpPr/>
          <p:nvPr/>
        </p:nvSpPr>
        <p:spPr>
          <a:xfrm flipH="false" flipV="false" rot="0">
            <a:off x="12483596" y="5463519"/>
            <a:ext cx="4702741" cy="3420175"/>
          </a:xfrm>
          <a:custGeom>
            <a:avLst/>
            <a:gdLst/>
            <a:ahLst/>
            <a:cxnLst/>
            <a:rect r="r" b="b" t="t" l="l"/>
            <a:pathLst>
              <a:path h="3420175" w="4702741">
                <a:moveTo>
                  <a:pt x="0" y="0"/>
                </a:moveTo>
                <a:lnTo>
                  <a:pt x="4702741" y="0"/>
                </a:lnTo>
                <a:lnTo>
                  <a:pt x="4702741" y="3420175"/>
                </a:lnTo>
                <a:lnTo>
                  <a:pt x="0" y="3420175"/>
                </a:lnTo>
                <a:lnTo>
                  <a:pt x="0" y="0"/>
                </a:lnTo>
                <a:close/>
              </a:path>
            </a:pathLst>
          </a:custGeom>
          <a:blipFill>
            <a:blip r:embed="rId5"/>
            <a:stretch>
              <a:fillRect l="0" t="0" r="0" b="0"/>
            </a:stretch>
          </a:blipFill>
        </p:spPr>
      </p:sp>
    </p:spTree>
  </p:cSld>
  <p:clrMapOvr>
    <a:masterClrMapping/>
  </p:clrMapOvr>
</p:sld>
</file>

<file path=ppt/slides/slide13.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grpSp>
        <p:nvGrpSpPr>
          <p:cNvPr name="Group 2" id="2"/>
          <p:cNvGrpSpPr/>
          <p:nvPr/>
        </p:nvGrpSpPr>
        <p:grpSpPr>
          <a:xfrm rot="0">
            <a:off x="0" y="1"/>
            <a:ext cx="18288000" cy="10287000"/>
            <a:chOff x="0" y="0"/>
            <a:chExt cx="24384000" cy="13716000"/>
          </a:xfrm>
        </p:grpSpPr>
        <p:sp>
          <p:nvSpPr>
            <p:cNvPr name="Freeform 3" id="3" descr="A black background with a black square  AI-generated content may be incorrect."/>
            <p:cNvSpPr/>
            <p:nvPr/>
          </p:nvSpPr>
          <p:spPr>
            <a:xfrm flipH="false" flipV="false" rot="0">
              <a:off x="0" y="0"/>
              <a:ext cx="24384000" cy="13716000"/>
            </a:xfrm>
            <a:custGeom>
              <a:avLst/>
              <a:gdLst/>
              <a:ahLst/>
              <a:cxnLst/>
              <a:rect r="r" b="b" t="t" l="l"/>
              <a:pathLst>
                <a:path h="13716000" w="24384000">
                  <a:moveTo>
                    <a:pt x="0" y="0"/>
                  </a:moveTo>
                  <a:lnTo>
                    <a:pt x="24384000" y="0"/>
                  </a:lnTo>
                  <a:lnTo>
                    <a:pt x="24384000" y="13716000"/>
                  </a:lnTo>
                  <a:lnTo>
                    <a:pt x="0" y="13716000"/>
                  </a:lnTo>
                  <a:lnTo>
                    <a:pt x="0" y="0"/>
                  </a:lnTo>
                  <a:close/>
                </a:path>
              </a:pathLst>
            </a:custGeom>
            <a:blipFill>
              <a:blip r:embed="rId2"/>
              <a:stretch>
                <a:fillRect l="0" t="0" r="0" b="0"/>
              </a:stretch>
            </a:blipFill>
          </p:spPr>
        </p:sp>
      </p:grpSp>
      <p:sp>
        <p:nvSpPr>
          <p:cNvPr name="TextBox 4" id="4"/>
          <p:cNvSpPr txBox="true"/>
          <p:nvPr/>
        </p:nvSpPr>
        <p:spPr>
          <a:xfrm rot="0">
            <a:off x="1339215" y="1228725"/>
            <a:ext cx="8962073" cy="778916"/>
          </a:xfrm>
          <a:prstGeom prst="rect">
            <a:avLst/>
          </a:prstGeom>
        </p:spPr>
        <p:txBody>
          <a:bodyPr anchor="t" rtlCol="false" tIns="0" lIns="0" bIns="0" rIns="0">
            <a:spAutoFit/>
          </a:bodyPr>
          <a:lstStyle/>
          <a:p>
            <a:pPr algn="l">
              <a:lnSpc>
                <a:spcPts val="5248"/>
              </a:lnSpc>
            </a:pPr>
            <a:r>
              <a:rPr lang="en-US" sz="4859" b="true">
                <a:solidFill>
                  <a:srgbClr val="000000"/>
                </a:solidFill>
                <a:latin typeface="Avenir Bold"/>
                <a:ea typeface="Avenir Bold"/>
                <a:cs typeface="Avenir Bold"/>
                <a:sym typeface="Avenir Bold"/>
              </a:rPr>
              <a:t>Planifier une campagne réussie</a:t>
            </a:r>
          </a:p>
        </p:txBody>
      </p:sp>
      <p:sp>
        <p:nvSpPr>
          <p:cNvPr name="TextBox 5" id="5"/>
          <p:cNvSpPr txBox="true"/>
          <p:nvPr/>
        </p:nvSpPr>
        <p:spPr>
          <a:xfrm rot="0">
            <a:off x="1339215" y="2227288"/>
            <a:ext cx="15590520" cy="6021156"/>
          </a:xfrm>
          <a:prstGeom prst="rect">
            <a:avLst/>
          </a:prstGeom>
        </p:spPr>
        <p:txBody>
          <a:bodyPr anchor="t" rtlCol="false" tIns="0" lIns="0" bIns="0" rIns="0">
            <a:spAutoFit/>
          </a:bodyPr>
          <a:lstStyle/>
          <a:p>
            <a:pPr algn="l">
              <a:lnSpc>
                <a:spcPts val="3214"/>
              </a:lnSpc>
            </a:pPr>
            <a:r>
              <a:rPr lang="en-US" sz="2790">
                <a:solidFill>
                  <a:srgbClr val="000000"/>
                </a:solidFill>
                <a:latin typeface="Avenir"/>
                <a:ea typeface="Avenir"/>
                <a:cs typeface="Avenir"/>
                <a:sym typeface="Avenir"/>
              </a:rPr>
              <a:t>Avant d</a:t>
            </a:r>
            <a:r>
              <a:rPr lang="en-US" sz="2790">
                <a:solidFill>
                  <a:srgbClr val="000000"/>
                </a:solidFill>
                <a:latin typeface="Avenir"/>
                <a:ea typeface="Avenir"/>
                <a:cs typeface="Avenir"/>
                <a:sym typeface="Avenir"/>
              </a:rPr>
              <a:t>e commencer, assurez-vous d'obtenir l'appui de votre équipe de direction et de l'impliquer dans la campagne. Son engagement contribuera à mobiliser les employés et à démontrer l'importance de la campagne. Voici quelques pratiques exemplaires pour favoriser la participation :</a:t>
            </a:r>
          </a:p>
          <a:p>
            <a:pPr algn="l">
              <a:lnSpc>
                <a:spcPts val="3214"/>
              </a:lnSpc>
            </a:pPr>
          </a:p>
          <a:p>
            <a:pPr algn="l" marL="602361" indent="-301180" lvl="1">
              <a:lnSpc>
                <a:spcPts val="3214"/>
              </a:lnSpc>
              <a:buFont typeface="Arial"/>
              <a:buChar char="•"/>
            </a:pPr>
            <a:r>
              <a:rPr lang="en-US" sz="2790">
                <a:solidFill>
                  <a:srgbClr val="000000"/>
                </a:solidFill>
                <a:latin typeface="Avenir"/>
                <a:ea typeface="Avenir"/>
                <a:cs typeface="Avenir"/>
                <a:sym typeface="Avenir"/>
              </a:rPr>
              <a:t>Veillez à ce que les employés connaissent la mission de Centraide, soient informés des activités de la campagne et soient encouragés par leur gestionnaire à participer</a:t>
            </a:r>
          </a:p>
          <a:p>
            <a:pPr algn="l" marL="602361" indent="-301180" lvl="1">
              <a:lnSpc>
                <a:spcPts val="3214"/>
              </a:lnSpc>
              <a:buFont typeface="Arial"/>
              <a:buChar char="•"/>
            </a:pPr>
            <a:r>
              <a:rPr lang="en-US" sz="2790" u="none">
                <a:solidFill>
                  <a:srgbClr val="000000"/>
                </a:solidFill>
                <a:latin typeface="Avenir"/>
                <a:ea typeface="Avenir"/>
                <a:cs typeface="Avenir"/>
                <a:sym typeface="Avenir"/>
              </a:rPr>
              <a:t>Offr</a:t>
            </a:r>
            <a:r>
              <a:rPr lang="en-US" sz="2790">
                <a:solidFill>
                  <a:srgbClr val="000000"/>
                </a:solidFill>
                <a:latin typeface="Avenir"/>
                <a:ea typeface="Avenir"/>
                <a:cs typeface="Avenir"/>
                <a:sym typeface="Avenir"/>
              </a:rPr>
              <a:t>ez</a:t>
            </a:r>
            <a:r>
              <a:rPr lang="en-US" sz="2790" u="none">
                <a:solidFill>
                  <a:srgbClr val="000000"/>
                </a:solidFill>
                <a:latin typeface="Avenir"/>
                <a:ea typeface="Avenir"/>
                <a:cs typeface="Avenir"/>
                <a:sym typeface="Avenir"/>
              </a:rPr>
              <a:t> </a:t>
            </a:r>
            <a:r>
              <a:rPr lang="en-US" sz="2790">
                <a:solidFill>
                  <a:srgbClr val="000000"/>
                </a:solidFill>
                <a:latin typeface="Avenir"/>
                <a:ea typeface="Avenir"/>
                <a:cs typeface="Avenir"/>
                <a:sym typeface="Avenir"/>
              </a:rPr>
              <a:t>d</a:t>
            </a:r>
            <a:r>
              <a:rPr lang="en-US" sz="2790" u="none">
                <a:solidFill>
                  <a:srgbClr val="000000"/>
                </a:solidFill>
                <a:latin typeface="Avenir"/>
                <a:ea typeface="Avenir"/>
                <a:cs typeface="Avenir"/>
                <a:sym typeface="Avenir"/>
              </a:rPr>
              <a:t>es </a:t>
            </a:r>
            <a:r>
              <a:rPr lang="en-US" sz="2790">
                <a:solidFill>
                  <a:srgbClr val="000000"/>
                </a:solidFill>
                <a:latin typeface="Avenir"/>
                <a:ea typeface="Avenir"/>
                <a:cs typeface="Avenir"/>
                <a:sym typeface="Avenir"/>
              </a:rPr>
              <a:t>récompenses lorsque certains objectifs de participation sont atteints</a:t>
            </a:r>
          </a:p>
          <a:p>
            <a:pPr algn="l" marL="602361" indent="-301180" lvl="1">
              <a:lnSpc>
                <a:spcPts val="3214"/>
              </a:lnSpc>
              <a:buFont typeface="Arial"/>
              <a:buChar char="•"/>
            </a:pPr>
            <a:r>
              <a:rPr lang="en-US" sz="2790">
                <a:solidFill>
                  <a:srgbClr val="000000"/>
                </a:solidFill>
                <a:latin typeface="Avenir"/>
                <a:ea typeface="Avenir"/>
                <a:cs typeface="Avenir"/>
                <a:sym typeface="Avenir"/>
              </a:rPr>
              <a:t>Élaborez un plan de communication utilisant plusieurs moyens pour faire connaître Centraide et promouvoir les activités de la campagne</a:t>
            </a:r>
          </a:p>
          <a:p>
            <a:pPr algn="l" marL="602361" indent="-301180" lvl="1">
              <a:lnSpc>
                <a:spcPts val="3214"/>
              </a:lnSpc>
              <a:buFont typeface="Arial"/>
              <a:buChar char="•"/>
            </a:pPr>
            <a:r>
              <a:rPr lang="en-US" sz="2790">
                <a:solidFill>
                  <a:srgbClr val="000000"/>
                </a:solidFill>
                <a:latin typeface="Avenir"/>
                <a:ea typeface="Avenir"/>
                <a:cs typeface="Avenir"/>
                <a:sym typeface="Avenir"/>
              </a:rPr>
              <a:t>Proposez des activités de mobilisation Centraide tout au lo</a:t>
            </a:r>
            <a:r>
              <a:rPr lang="en-US" sz="2790" u="none">
                <a:solidFill>
                  <a:srgbClr val="000000"/>
                </a:solidFill>
                <a:latin typeface="Avenir"/>
                <a:ea typeface="Avenir"/>
                <a:cs typeface="Avenir"/>
                <a:sym typeface="Avenir"/>
              </a:rPr>
              <a:t>ng</a:t>
            </a:r>
            <a:r>
              <a:rPr lang="en-US" sz="2790">
                <a:solidFill>
                  <a:srgbClr val="000000"/>
                </a:solidFill>
                <a:latin typeface="Avenir"/>
                <a:ea typeface="Avenir"/>
                <a:cs typeface="Avenir"/>
                <a:sym typeface="Avenir"/>
              </a:rPr>
              <a:t> d</a:t>
            </a:r>
            <a:r>
              <a:rPr lang="en-US" sz="2790" u="none">
                <a:solidFill>
                  <a:srgbClr val="000000"/>
                </a:solidFill>
                <a:latin typeface="Avenir"/>
                <a:ea typeface="Avenir"/>
                <a:cs typeface="Avenir"/>
                <a:sym typeface="Avenir"/>
              </a:rPr>
              <a:t>e </a:t>
            </a:r>
            <a:r>
              <a:rPr lang="en-US" sz="2790">
                <a:solidFill>
                  <a:srgbClr val="000000"/>
                </a:solidFill>
                <a:latin typeface="Avenir"/>
                <a:ea typeface="Avenir"/>
                <a:cs typeface="Avenir"/>
                <a:sym typeface="Avenir"/>
              </a:rPr>
              <a:t>l</a:t>
            </a:r>
            <a:r>
              <a:rPr lang="en-US" sz="2790" u="none">
                <a:solidFill>
                  <a:srgbClr val="000000"/>
                </a:solidFill>
                <a:latin typeface="Avenir"/>
                <a:ea typeface="Avenir"/>
                <a:cs typeface="Avenir"/>
                <a:sym typeface="Avenir"/>
              </a:rPr>
              <a:t>a</a:t>
            </a:r>
            <a:r>
              <a:rPr lang="en-US" sz="2790">
                <a:solidFill>
                  <a:srgbClr val="000000"/>
                </a:solidFill>
                <a:latin typeface="Avenir"/>
                <a:ea typeface="Avenir"/>
                <a:cs typeface="Avenir"/>
                <a:sym typeface="Avenir"/>
              </a:rPr>
              <a:t> </a:t>
            </a:r>
            <a:r>
              <a:rPr lang="en-US" sz="2790" u="none">
                <a:solidFill>
                  <a:srgbClr val="000000"/>
                </a:solidFill>
                <a:latin typeface="Avenir"/>
                <a:ea typeface="Avenir"/>
                <a:cs typeface="Avenir"/>
                <a:sym typeface="Avenir"/>
              </a:rPr>
              <a:t>c</a:t>
            </a:r>
            <a:r>
              <a:rPr lang="en-US" sz="2790">
                <a:solidFill>
                  <a:srgbClr val="000000"/>
                </a:solidFill>
                <a:latin typeface="Avenir"/>
                <a:ea typeface="Avenir"/>
                <a:cs typeface="Avenir"/>
                <a:sym typeface="Avenir"/>
              </a:rPr>
              <a:t>ampagn</a:t>
            </a:r>
            <a:r>
              <a:rPr lang="en-US" sz="2790" u="none">
                <a:solidFill>
                  <a:srgbClr val="000000"/>
                </a:solidFill>
                <a:latin typeface="Avenir"/>
                <a:ea typeface="Avenir"/>
                <a:cs typeface="Avenir"/>
                <a:sym typeface="Avenir"/>
              </a:rPr>
              <a:t>e</a:t>
            </a:r>
            <a:r>
              <a:rPr lang="en-US" sz="2790">
                <a:solidFill>
                  <a:srgbClr val="000000"/>
                </a:solidFill>
                <a:latin typeface="Avenir"/>
                <a:ea typeface="Avenir"/>
                <a:cs typeface="Avenir"/>
                <a:sym typeface="Avenir"/>
              </a:rPr>
              <a:t>,</a:t>
            </a:r>
            <a:r>
              <a:rPr lang="en-US" sz="2790" u="none">
                <a:solidFill>
                  <a:srgbClr val="000000"/>
                </a:solidFill>
                <a:latin typeface="Avenir"/>
                <a:ea typeface="Avenir"/>
                <a:cs typeface="Avenir"/>
                <a:sym typeface="Avenir"/>
              </a:rPr>
              <a:t> </a:t>
            </a:r>
            <a:r>
              <a:rPr lang="en-US" sz="2790">
                <a:solidFill>
                  <a:srgbClr val="000000"/>
                </a:solidFill>
                <a:latin typeface="Avenir"/>
                <a:ea typeface="Avenir"/>
                <a:cs typeface="Avenir"/>
                <a:sym typeface="Avenir"/>
              </a:rPr>
              <a:t>e</a:t>
            </a:r>
            <a:r>
              <a:rPr lang="en-US" sz="2790">
                <a:solidFill>
                  <a:srgbClr val="000000"/>
                </a:solidFill>
                <a:latin typeface="Avenir"/>
                <a:ea typeface="Avenir"/>
                <a:cs typeface="Avenir"/>
                <a:sym typeface="Avenir"/>
              </a:rPr>
              <a:t>t même durant l'année, afin d'informer et de mobiliser les employés</a:t>
            </a:r>
          </a:p>
          <a:p>
            <a:pPr algn="l" marL="602361" indent="-301180" lvl="1">
              <a:lnSpc>
                <a:spcPts val="3214"/>
              </a:lnSpc>
              <a:buFont typeface="Arial"/>
              <a:buChar char="•"/>
            </a:pPr>
            <a:r>
              <a:rPr lang="en-US" sz="2790">
                <a:solidFill>
                  <a:srgbClr val="000000"/>
                </a:solidFill>
                <a:latin typeface="Avenir"/>
                <a:ea typeface="Avenir"/>
                <a:cs typeface="Avenir"/>
                <a:sym typeface="Avenir"/>
              </a:rPr>
              <a:t>Évitez de solliciter les employés à répétition. Adoptez une approche en trois étapes : informer, inviter à donner, puis mobiliser</a:t>
            </a:r>
          </a:p>
          <a:p>
            <a:pPr algn="l" marL="523970" indent="-261985" lvl="1">
              <a:lnSpc>
                <a:spcPts val="2410"/>
              </a:lnSpc>
            </a:pPr>
          </a:p>
        </p:txBody>
      </p:sp>
    </p:spTree>
  </p:cSld>
  <p:clrMapOvr>
    <a:masterClrMapping/>
  </p:clrMapOvr>
</p:sld>
</file>

<file path=ppt/slides/slide14.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grpSp>
        <p:nvGrpSpPr>
          <p:cNvPr name="Group 2" id="2"/>
          <p:cNvGrpSpPr/>
          <p:nvPr/>
        </p:nvGrpSpPr>
        <p:grpSpPr>
          <a:xfrm rot="0">
            <a:off x="562103" y="1028700"/>
            <a:ext cx="16911828" cy="960120"/>
            <a:chOff x="0" y="0"/>
            <a:chExt cx="22549104" cy="1280160"/>
          </a:xfrm>
        </p:grpSpPr>
        <p:sp>
          <p:nvSpPr>
            <p:cNvPr name="Freeform 3" id="3"/>
            <p:cNvSpPr/>
            <p:nvPr/>
          </p:nvSpPr>
          <p:spPr>
            <a:xfrm flipH="false" flipV="false" rot="0">
              <a:off x="0" y="0"/>
              <a:ext cx="22549104" cy="1280160"/>
            </a:xfrm>
            <a:custGeom>
              <a:avLst/>
              <a:gdLst/>
              <a:ahLst/>
              <a:cxnLst/>
              <a:rect r="r" b="b" t="t" l="l"/>
              <a:pathLst>
                <a:path h="1280160" w="22549104">
                  <a:moveTo>
                    <a:pt x="0" y="0"/>
                  </a:moveTo>
                  <a:lnTo>
                    <a:pt x="22549104" y="0"/>
                  </a:lnTo>
                  <a:lnTo>
                    <a:pt x="22549104" y="1280160"/>
                  </a:lnTo>
                  <a:lnTo>
                    <a:pt x="0" y="1280160"/>
                  </a:lnTo>
                  <a:close/>
                </a:path>
              </a:pathLst>
            </a:custGeom>
            <a:blipFill>
              <a:blip r:embed="rId2">
                <a:alphaModFix amt="0"/>
              </a:blip>
              <a:stretch>
                <a:fillRect l="0" t="-293215" r="0" b="-293215"/>
              </a:stretch>
            </a:blipFill>
          </p:spPr>
        </p:sp>
        <p:sp>
          <p:nvSpPr>
            <p:cNvPr name="TextBox 4" id="4"/>
            <p:cNvSpPr txBox="true"/>
            <p:nvPr/>
          </p:nvSpPr>
          <p:spPr>
            <a:xfrm>
              <a:off x="0" y="-28575"/>
              <a:ext cx="22549104" cy="1308735"/>
            </a:xfrm>
            <a:prstGeom prst="rect">
              <a:avLst/>
            </a:prstGeom>
          </p:spPr>
          <p:txBody>
            <a:bodyPr anchor="ctr" rtlCol="false" tIns="0" lIns="0" bIns="0" rIns="0"/>
            <a:lstStyle/>
            <a:p>
              <a:pPr algn="l">
                <a:lnSpc>
                  <a:spcPts val="5400"/>
                </a:lnSpc>
              </a:pPr>
              <a:r>
                <a:rPr lang="en-US" sz="4500" b="true">
                  <a:solidFill>
                    <a:srgbClr val="231F20"/>
                  </a:solidFill>
                  <a:latin typeface="Arial Bold"/>
                  <a:ea typeface="Arial Bold"/>
                  <a:cs typeface="Arial Bold"/>
                  <a:sym typeface="Arial Bold"/>
                </a:rPr>
                <a:t>Les étapes pour réussir votre campagne</a:t>
              </a:r>
            </a:p>
          </p:txBody>
        </p:sp>
      </p:grpSp>
      <p:sp>
        <p:nvSpPr>
          <p:cNvPr name="TextBox 5" id="5"/>
          <p:cNvSpPr txBox="true"/>
          <p:nvPr/>
        </p:nvSpPr>
        <p:spPr>
          <a:xfrm rot="0">
            <a:off x="630683" y="2440305"/>
            <a:ext cx="754380" cy="878967"/>
          </a:xfrm>
          <a:prstGeom prst="rect">
            <a:avLst/>
          </a:prstGeom>
        </p:spPr>
        <p:txBody>
          <a:bodyPr anchor="t" rtlCol="false" tIns="0" lIns="0" bIns="0" rIns="0">
            <a:spAutoFit/>
          </a:bodyPr>
          <a:lstStyle/>
          <a:p>
            <a:pPr algn="l">
              <a:lnSpc>
                <a:spcPts val="6120"/>
              </a:lnSpc>
            </a:pPr>
            <a:r>
              <a:rPr lang="en-US" sz="5100" b="true">
                <a:solidFill>
                  <a:srgbClr val="E03A3E"/>
                </a:solidFill>
                <a:latin typeface="Arial Bold"/>
                <a:ea typeface="Arial Bold"/>
                <a:cs typeface="Arial Bold"/>
                <a:sym typeface="Arial Bold"/>
              </a:rPr>
              <a:t>1</a:t>
            </a:r>
          </a:p>
        </p:txBody>
      </p:sp>
      <p:grpSp>
        <p:nvGrpSpPr>
          <p:cNvPr name="Group 6" id="6"/>
          <p:cNvGrpSpPr/>
          <p:nvPr/>
        </p:nvGrpSpPr>
        <p:grpSpPr>
          <a:xfrm rot="0">
            <a:off x="658115" y="3182112"/>
            <a:ext cx="850392" cy="850392"/>
            <a:chOff x="0" y="0"/>
            <a:chExt cx="1133856" cy="1133856"/>
          </a:xfrm>
        </p:grpSpPr>
        <p:sp>
          <p:nvSpPr>
            <p:cNvPr name="Freeform 7" id="7" descr="icons/connect.png"/>
            <p:cNvSpPr/>
            <p:nvPr/>
          </p:nvSpPr>
          <p:spPr>
            <a:xfrm flipH="false" flipV="false" rot="0">
              <a:off x="0" y="0"/>
              <a:ext cx="1133856" cy="1133856"/>
            </a:xfrm>
            <a:custGeom>
              <a:avLst/>
              <a:gdLst/>
              <a:ahLst/>
              <a:cxnLst/>
              <a:rect r="r" b="b" t="t" l="l"/>
              <a:pathLst>
                <a:path h="1133856" w="1133856">
                  <a:moveTo>
                    <a:pt x="0" y="0"/>
                  </a:moveTo>
                  <a:lnTo>
                    <a:pt x="1133856" y="0"/>
                  </a:lnTo>
                  <a:lnTo>
                    <a:pt x="1133856" y="1133856"/>
                  </a:lnTo>
                  <a:lnTo>
                    <a:pt x="0" y="1133856"/>
                  </a:lnTo>
                  <a:lnTo>
                    <a:pt x="0" y="0"/>
                  </a:lnTo>
                  <a:close/>
                </a:path>
              </a:pathLst>
            </a:custGeom>
            <a:blipFill>
              <a:blip r:embed="rId3"/>
              <a:stretch>
                <a:fillRect l="0" t="0" r="0" b="0"/>
              </a:stretch>
            </a:blipFill>
          </p:spPr>
        </p:sp>
      </p:grpSp>
      <p:sp>
        <p:nvSpPr>
          <p:cNvPr name="TextBox 8" id="8"/>
          <p:cNvSpPr txBox="true"/>
          <p:nvPr/>
        </p:nvSpPr>
        <p:spPr>
          <a:xfrm rot="0">
            <a:off x="1659383" y="2499360"/>
            <a:ext cx="3497580" cy="1615440"/>
          </a:xfrm>
          <a:prstGeom prst="rect">
            <a:avLst/>
          </a:prstGeom>
        </p:spPr>
        <p:txBody>
          <a:bodyPr anchor="t" rtlCol="false" tIns="0" lIns="0" bIns="0" rIns="0">
            <a:spAutoFit/>
          </a:bodyPr>
          <a:lstStyle/>
          <a:p>
            <a:pPr algn="l">
              <a:lnSpc>
                <a:spcPts val="2362"/>
              </a:lnSpc>
            </a:pPr>
            <a:r>
              <a:rPr lang="en-US" sz="1875" b="true">
                <a:solidFill>
                  <a:srgbClr val="231F20"/>
                </a:solidFill>
                <a:latin typeface="Arial Bold"/>
                <a:ea typeface="Arial Bold"/>
                <a:cs typeface="Arial Bold"/>
                <a:sym typeface="Arial Bold"/>
              </a:rPr>
              <a:t>ÉTABLISSEZ LE</a:t>
            </a:r>
          </a:p>
          <a:p>
            <a:pPr algn="l">
              <a:lnSpc>
                <a:spcPts val="2362"/>
              </a:lnSpc>
            </a:pPr>
            <a:r>
              <a:rPr lang="en-US" sz="1875" b="true">
                <a:solidFill>
                  <a:srgbClr val="231F20"/>
                </a:solidFill>
                <a:latin typeface="Arial Bold"/>
                <a:ea typeface="Arial Bold"/>
                <a:cs typeface="Arial Bold"/>
                <a:sym typeface="Arial Bold"/>
              </a:rPr>
              <a:t>CONTACT</a:t>
            </a:r>
          </a:p>
          <a:p>
            <a:pPr algn="l">
              <a:lnSpc>
                <a:spcPts val="2079"/>
              </a:lnSpc>
            </a:pPr>
          </a:p>
          <a:p>
            <a:pPr algn="l">
              <a:lnSpc>
                <a:spcPts val="2079"/>
              </a:lnSpc>
            </a:pPr>
            <a:r>
              <a:rPr lang="en-US" sz="1650">
                <a:solidFill>
                  <a:srgbClr val="3A3A3A"/>
                </a:solidFill>
                <a:latin typeface="Arial"/>
                <a:ea typeface="Arial"/>
                <a:cs typeface="Arial"/>
                <a:sym typeface="Arial"/>
              </a:rPr>
              <a:t>Avec votre partenaire du personnel pour en apprendre davantage sur le travail de Centraide et accéder au soutien offert</a:t>
            </a:r>
          </a:p>
        </p:txBody>
      </p:sp>
      <p:sp>
        <p:nvSpPr>
          <p:cNvPr name="TextBox 9" id="9"/>
          <p:cNvSpPr txBox="true"/>
          <p:nvPr/>
        </p:nvSpPr>
        <p:spPr>
          <a:xfrm rot="0">
            <a:off x="5568443" y="2440305"/>
            <a:ext cx="754380" cy="878967"/>
          </a:xfrm>
          <a:prstGeom prst="rect">
            <a:avLst/>
          </a:prstGeom>
        </p:spPr>
        <p:txBody>
          <a:bodyPr anchor="t" rtlCol="false" tIns="0" lIns="0" bIns="0" rIns="0">
            <a:spAutoFit/>
          </a:bodyPr>
          <a:lstStyle/>
          <a:p>
            <a:pPr algn="l">
              <a:lnSpc>
                <a:spcPts val="6120"/>
              </a:lnSpc>
            </a:pPr>
            <a:r>
              <a:rPr lang="en-US" sz="5100" b="true">
                <a:solidFill>
                  <a:srgbClr val="E03A3E"/>
                </a:solidFill>
                <a:latin typeface="Arial Bold"/>
                <a:ea typeface="Arial Bold"/>
                <a:cs typeface="Arial Bold"/>
                <a:sym typeface="Arial Bold"/>
              </a:rPr>
              <a:t>2</a:t>
            </a:r>
          </a:p>
        </p:txBody>
      </p:sp>
      <p:grpSp>
        <p:nvGrpSpPr>
          <p:cNvPr name="Group 10" id="10"/>
          <p:cNvGrpSpPr/>
          <p:nvPr/>
        </p:nvGrpSpPr>
        <p:grpSpPr>
          <a:xfrm rot="0">
            <a:off x="5595875" y="3182112"/>
            <a:ext cx="850392" cy="850392"/>
            <a:chOff x="0" y="0"/>
            <a:chExt cx="1133856" cy="1133856"/>
          </a:xfrm>
        </p:grpSpPr>
        <p:sp>
          <p:nvSpPr>
            <p:cNvPr name="Freeform 11" id="11" descr="icons/set.png"/>
            <p:cNvSpPr/>
            <p:nvPr/>
          </p:nvSpPr>
          <p:spPr>
            <a:xfrm flipH="false" flipV="false" rot="0">
              <a:off x="0" y="0"/>
              <a:ext cx="1133856" cy="1133856"/>
            </a:xfrm>
            <a:custGeom>
              <a:avLst/>
              <a:gdLst/>
              <a:ahLst/>
              <a:cxnLst/>
              <a:rect r="r" b="b" t="t" l="l"/>
              <a:pathLst>
                <a:path h="1133856" w="1133856">
                  <a:moveTo>
                    <a:pt x="0" y="0"/>
                  </a:moveTo>
                  <a:lnTo>
                    <a:pt x="1133856" y="0"/>
                  </a:lnTo>
                  <a:lnTo>
                    <a:pt x="1133856" y="1133856"/>
                  </a:lnTo>
                  <a:lnTo>
                    <a:pt x="0" y="1133856"/>
                  </a:lnTo>
                  <a:lnTo>
                    <a:pt x="0" y="0"/>
                  </a:lnTo>
                  <a:close/>
                </a:path>
              </a:pathLst>
            </a:custGeom>
            <a:blipFill>
              <a:blip r:embed="rId4"/>
              <a:stretch>
                <a:fillRect l="0" t="0" r="0" b="0"/>
              </a:stretch>
            </a:blipFill>
          </p:spPr>
        </p:sp>
      </p:grpSp>
      <p:sp>
        <p:nvSpPr>
          <p:cNvPr name="TextBox 12" id="12"/>
          <p:cNvSpPr txBox="true"/>
          <p:nvPr/>
        </p:nvSpPr>
        <p:spPr>
          <a:xfrm rot="0">
            <a:off x="6597143" y="2499360"/>
            <a:ext cx="3497580" cy="1615440"/>
          </a:xfrm>
          <a:prstGeom prst="rect">
            <a:avLst/>
          </a:prstGeom>
        </p:spPr>
        <p:txBody>
          <a:bodyPr anchor="t" rtlCol="false" tIns="0" lIns="0" bIns="0" rIns="0">
            <a:spAutoFit/>
          </a:bodyPr>
          <a:lstStyle/>
          <a:p>
            <a:pPr algn="l">
              <a:lnSpc>
                <a:spcPts val="2362"/>
              </a:lnSpc>
            </a:pPr>
            <a:r>
              <a:rPr lang="en-US" sz="1875" b="true">
                <a:solidFill>
                  <a:srgbClr val="231F20"/>
                </a:solidFill>
                <a:latin typeface="Arial Bold"/>
                <a:ea typeface="Arial Bold"/>
                <a:cs typeface="Arial Bold"/>
                <a:sym typeface="Arial Bold"/>
              </a:rPr>
              <a:t>FIXEZ</a:t>
            </a:r>
          </a:p>
          <a:p>
            <a:pPr algn="l">
              <a:lnSpc>
                <a:spcPts val="2079"/>
              </a:lnSpc>
            </a:pPr>
          </a:p>
          <a:p>
            <a:pPr algn="l">
              <a:lnSpc>
                <a:spcPts val="2079"/>
              </a:lnSpc>
            </a:pPr>
            <a:r>
              <a:rPr lang="en-US" sz="1650">
                <a:solidFill>
                  <a:srgbClr val="3A3A3A"/>
                </a:solidFill>
                <a:latin typeface="Arial"/>
                <a:ea typeface="Arial"/>
                <a:cs typeface="Arial"/>
                <a:sym typeface="Arial"/>
              </a:rPr>
              <a:t>Les dates de la campagne, l'échéancier et les objectifs</a:t>
            </a:r>
          </a:p>
        </p:txBody>
      </p:sp>
      <p:sp>
        <p:nvSpPr>
          <p:cNvPr name="TextBox 13" id="13"/>
          <p:cNvSpPr txBox="true"/>
          <p:nvPr/>
        </p:nvSpPr>
        <p:spPr>
          <a:xfrm rot="0">
            <a:off x="10506203" y="2440305"/>
            <a:ext cx="754380" cy="878967"/>
          </a:xfrm>
          <a:prstGeom prst="rect">
            <a:avLst/>
          </a:prstGeom>
        </p:spPr>
        <p:txBody>
          <a:bodyPr anchor="t" rtlCol="false" tIns="0" lIns="0" bIns="0" rIns="0">
            <a:spAutoFit/>
          </a:bodyPr>
          <a:lstStyle/>
          <a:p>
            <a:pPr algn="l">
              <a:lnSpc>
                <a:spcPts val="6120"/>
              </a:lnSpc>
            </a:pPr>
            <a:r>
              <a:rPr lang="en-US" sz="5100" b="true">
                <a:solidFill>
                  <a:srgbClr val="E03A3E"/>
                </a:solidFill>
                <a:latin typeface="Arial Bold"/>
                <a:ea typeface="Arial Bold"/>
                <a:cs typeface="Arial Bold"/>
                <a:sym typeface="Arial Bold"/>
              </a:rPr>
              <a:t>3</a:t>
            </a:r>
          </a:p>
        </p:txBody>
      </p:sp>
      <p:grpSp>
        <p:nvGrpSpPr>
          <p:cNvPr name="Group 14" id="14"/>
          <p:cNvGrpSpPr/>
          <p:nvPr/>
        </p:nvGrpSpPr>
        <p:grpSpPr>
          <a:xfrm rot="0">
            <a:off x="10533635" y="3182112"/>
            <a:ext cx="850392" cy="850392"/>
            <a:chOff x="0" y="0"/>
            <a:chExt cx="1133856" cy="1133856"/>
          </a:xfrm>
        </p:grpSpPr>
        <p:sp>
          <p:nvSpPr>
            <p:cNvPr name="Freeform 15" id="15" descr="icons/recruit.png"/>
            <p:cNvSpPr/>
            <p:nvPr/>
          </p:nvSpPr>
          <p:spPr>
            <a:xfrm flipH="false" flipV="false" rot="0">
              <a:off x="0" y="0"/>
              <a:ext cx="1133856" cy="1133856"/>
            </a:xfrm>
            <a:custGeom>
              <a:avLst/>
              <a:gdLst/>
              <a:ahLst/>
              <a:cxnLst/>
              <a:rect r="r" b="b" t="t" l="l"/>
              <a:pathLst>
                <a:path h="1133856" w="1133856">
                  <a:moveTo>
                    <a:pt x="0" y="0"/>
                  </a:moveTo>
                  <a:lnTo>
                    <a:pt x="1133856" y="0"/>
                  </a:lnTo>
                  <a:lnTo>
                    <a:pt x="1133856" y="1133856"/>
                  </a:lnTo>
                  <a:lnTo>
                    <a:pt x="0" y="1133856"/>
                  </a:lnTo>
                  <a:lnTo>
                    <a:pt x="0" y="0"/>
                  </a:lnTo>
                  <a:close/>
                </a:path>
              </a:pathLst>
            </a:custGeom>
            <a:blipFill>
              <a:blip r:embed="rId5"/>
              <a:stretch>
                <a:fillRect l="0" t="0" r="0" b="0"/>
              </a:stretch>
            </a:blipFill>
          </p:spPr>
        </p:sp>
      </p:grpSp>
      <p:sp>
        <p:nvSpPr>
          <p:cNvPr name="TextBox 16" id="16"/>
          <p:cNvSpPr txBox="true"/>
          <p:nvPr/>
        </p:nvSpPr>
        <p:spPr>
          <a:xfrm rot="0">
            <a:off x="11534903" y="2499360"/>
            <a:ext cx="3497580" cy="1615440"/>
          </a:xfrm>
          <a:prstGeom prst="rect">
            <a:avLst/>
          </a:prstGeom>
        </p:spPr>
        <p:txBody>
          <a:bodyPr anchor="t" rtlCol="false" tIns="0" lIns="0" bIns="0" rIns="0">
            <a:spAutoFit/>
          </a:bodyPr>
          <a:lstStyle/>
          <a:p>
            <a:pPr algn="l">
              <a:lnSpc>
                <a:spcPts val="2362"/>
              </a:lnSpc>
            </a:pPr>
            <a:r>
              <a:rPr lang="en-US" sz="1875" b="true">
                <a:solidFill>
                  <a:srgbClr val="231F20"/>
                </a:solidFill>
                <a:latin typeface="Arial Bold"/>
                <a:ea typeface="Arial Bold"/>
                <a:cs typeface="Arial Bold"/>
                <a:sym typeface="Arial Bold"/>
              </a:rPr>
              <a:t>RECRUTEZ</a:t>
            </a:r>
          </a:p>
          <a:p>
            <a:pPr algn="l">
              <a:lnSpc>
                <a:spcPts val="2079"/>
              </a:lnSpc>
            </a:pPr>
          </a:p>
          <a:p>
            <a:pPr algn="l">
              <a:lnSpc>
                <a:spcPts val="2079"/>
              </a:lnSpc>
            </a:pPr>
            <a:r>
              <a:rPr lang="en-US" sz="1650">
                <a:solidFill>
                  <a:srgbClr val="3A3A3A"/>
                </a:solidFill>
                <a:latin typeface="Arial"/>
                <a:ea typeface="Arial"/>
                <a:cs typeface="Arial"/>
                <a:sym typeface="Arial"/>
              </a:rPr>
              <a:t>Des ambassadeurs, un parrain de la direction, et bâtissez votre comité de bénévoles</a:t>
            </a:r>
          </a:p>
        </p:txBody>
      </p:sp>
      <p:sp>
        <p:nvSpPr>
          <p:cNvPr name="TextBox 17" id="17"/>
          <p:cNvSpPr txBox="true"/>
          <p:nvPr/>
        </p:nvSpPr>
        <p:spPr>
          <a:xfrm rot="0">
            <a:off x="630683" y="4909185"/>
            <a:ext cx="754380" cy="878967"/>
          </a:xfrm>
          <a:prstGeom prst="rect">
            <a:avLst/>
          </a:prstGeom>
        </p:spPr>
        <p:txBody>
          <a:bodyPr anchor="t" rtlCol="false" tIns="0" lIns="0" bIns="0" rIns="0">
            <a:spAutoFit/>
          </a:bodyPr>
          <a:lstStyle/>
          <a:p>
            <a:pPr algn="l">
              <a:lnSpc>
                <a:spcPts val="6120"/>
              </a:lnSpc>
            </a:pPr>
            <a:r>
              <a:rPr lang="en-US" sz="5100" b="true">
                <a:solidFill>
                  <a:srgbClr val="E03A3E"/>
                </a:solidFill>
                <a:latin typeface="Arial Bold"/>
                <a:ea typeface="Arial Bold"/>
                <a:cs typeface="Arial Bold"/>
                <a:sym typeface="Arial Bold"/>
              </a:rPr>
              <a:t>4</a:t>
            </a:r>
          </a:p>
        </p:txBody>
      </p:sp>
      <p:grpSp>
        <p:nvGrpSpPr>
          <p:cNvPr name="Group 18" id="18"/>
          <p:cNvGrpSpPr/>
          <p:nvPr/>
        </p:nvGrpSpPr>
        <p:grpSpPr>
          <a:xfrm rot="0">
            <a:off x="658115" y="5650992"/>
            <a:ext cx="850392" cy="850392"/>
            <a:chOff x="0" y="0"/>
            <a:chExt cx="1133856" cy="1133856"/>
          </a:xfrm>
        </p:grpSpPr>
        <p:sp>
          <p:nvSpPr>
            <p:cNvPr name="Freeform 19" id="19" descr="icons/plan.png"/>
            <p:cNvSpPr/>
            <p:nvPr/>
          </p:nvSpPr>
          <p:spPr>
            <a:xfrm flipH="false" flipV="false" rot="0">
              <a:off x="0" y="0"/>
              <a:ext cx="1133856" cy="1133856"/>
            </a:xfrm>
            <a:custGeom>
              <a:avLst/>
              <a:gdLst/>
              <a:ahLst/>
              <a:cxnLst/>
              <a:rect r="r" b="b" t="t" l="l"/>
              <a:pathLst>
                <a:path h="1133856" w="1133856">
                  <a:moveTo>
                    <a:pt x="0" y="0"/>
                  </a:moveTo>
                  <a:lnTo>
                    <a:pt x="1133856" y="0"/>
                  </a:lnTo>
                  <a:lnTo>
                    <a:pt x="1133856" y="1133856"/>
                  </a:lnTo>
                  <a:lnTo>
                    <a:pt x="0" y="1133856"/>
                  </a:lnTo>
                  <a:lnTo>
                    <a:pt x="0" y="0"/>
                  </a:lnTo>
                  <a:close/>
                </a:path>
              </a:pathLst>
            </a:custGeom>
            <a:blipFill>
              <a:blip r:embed="rId6"/>
              <a:stretch>
                <a:fillRect l="0" t="0" r="0" b="0"/>
              </a:stretch>
            </a:blipFill>
          </p:spPr>
        </p:sp>
      </p:grpSp>
      <p:sp>
        <p:nvSpPr>
          <p:cNvPr name="TextBox 20" id="20"/>
          <p:cNvSpPr txBox="true"/>
          <p:nvPr/>
        </p:nvSpPr>
        <p:spPr>
          <a:xfrm rot="0">
            <a:off x="1659383" y="4968240"/>
            <a:ext cx="3497580" cy="1615440"/>
          </a:xfrm>
          <a:prstGeom prst="rect">
            <a:avLst/>
          </a:prstGeom>
        </p:spPr>
        <p:txBody>
          <a:bodyPr anchor="t" rtlCol="false" tIns="0" lIns="0" bIns="0" rIns="0">
            <a:spAutoFit/>
          </a:bodyPr>
          <a:lstStyle/>
          <a:p>
            <a:pPr algn="l">
              <a:lnSpc>
                <a:spcPts val="2362"/>
              </a:lnSpc>
            </a:pPr>
            <a:r>
              <a:rPr lang="en-US" sz="1875" b="true">
                <a:solidFill>
                  <a:srgbClr val="231F20"/>
                </a:solidFill>
                <a:latin typeface="Arial Bold"/>
                <a:ea typeface="Arial Bold"/>
                <a:cs typeface="Arial Bold"/>
                <a:sym typeface="Arial Bold"/>
              </a:rPr>
              <a:t>PLANIFIEZ</a:t>
            </a:r>
          </a:p>
          <a:p>
            <a:pPr algn="l">
              <a:lnSpc>
                <a:spcPts val="2079"/>
              </a:lnSpc>
            </a:pPr>
          </a:p>
          <a:p>
            <a:pPr algn="l">
              <a:lnSpc>
                <a:spcPts val="2079"/>
              </a:lnSpc>
            </a:pPr>
            <a:r>
              <a:rPr lang="en-US" sz="1650">
                <a:solidFill>
                  <a:srgbClr val="3A3A3A"/>
                </a:solidFill>
                <a:latin typeface="Arial"/>
                <a:ea typeface="Arial"/>
                <a:cs typeface="Arial"/>
                <a:sym typeface="Arial"/>
              </a:rPr>
              <a:t>Des activités amusantes, des incitatifs et/ou des concours</a:t>
            </a:r>
          </a:p>
        </p:txBody>
      </p:sp>
      <p:sp>
        <p:nvSpPr>
          <p:cNvPr name="TextBox 21" id="21"/>
          <p:cNvSpPr txBox="true"/>
          <p:nvPr/>
        </p:nvSpPr>
        <p:spPr>
          <a:xfrm rot="0">
            <a:off x="5568443" y="4909185"/>
            <a:ext cx="754380" cy="878967"/>
          </a:xfrm>
          <a:prstGeom prst="rect">
            <a:avLst/>
          </a:prstGeom>
        </p:spPr>
        <p:txBody>
          <a:bodyPr anchor="t" rtlCol="false" tIns="0" lIns="0" bIns="0" rIns="0">
            <a:spAutoFit/>
          </a:bodyPr>
          <a:lstStyle/>
          <a:p>
            <a:pPr algn="l">
              <a:lnSpc>
                <a:spcPts val="6120"/>
              </a:lnSpc>
            </a:pPr>
            <a:r>
              <a:rPr lang="en-US" sz="5100" b="true">
                <a:solidFill>
                  <a:srgbClr val="E03A3E"/>
                </a:solidFill>
                <a:latin typeface="Arial Bold"/>
                <a:ea typeface="Arial Bold"/>
                <a:cs typeface="Arial Bold"/>
                <a:sym typeface="Arial Bold"/>
              </a:rPr>
              <a:t>5</a:t>
            </a:r>
          </a:p>
        </p:txBody>
      </p:sp>
      <p:grpSp>
        <p:nvGrpSpPr>
          <p:cNvPr name="Group 22" id="22"/>
          <p:cNvGrpSpPr/>
          <p:nvPr/>
        </p:nvGrpSpPr>
        <p:grpSpPr>
          <a:xfrm rot="0">
            <a:off x="5595875" y="5650992"/>
            <a:ext cx="850392" cy="850392"/>
            <a:chOff x="0" y="0"/>
            <a:chExt cx="1133856" cy="1133856"/>
          </a:xfrm>
        </p:grpSpPr>
        <p:sp>
          <p:nvSpPr>
            <p:cNvPr name="Freeform 23" id="23" descr="icons/publicize.png"/>
            <p:cNvSpPr/>
            <p:nvPr/>
          </p:nvSpPr>
          <p:spPr>
            <a:xfrm flipH="false" flipV="false" rot="0">
              <a:off x="0" y="0"/>
              <a:ext cx="1133856" cy="1133856"/>
            </a:xfrm>
            <a:custGeom>
              <a:avLst/>
              <a:gdLst/>
              <a:ahLst/>
              <a:cxnLst/>
              <a:rect r="r" b="b" t="t" l="l"/>
              <a:pathLst>
                <a:path h="1133856" w="1133856">
                  <a:moveTo>
                    <a:pt x="0" y="0"/>
                  </a:moveTo>
                  <a:lnTo>
                    <a:pt x="1133856" y="0"/>
                  </a:lnTo>
                  <a:lnTo>
                    <a:pt x="1133856" y="1133856"/>
                  </a:lnTo>
                  <a:lnTo>
                    <a:pt x="0" y="1133856"/>
                  </a:lnTo>
                  <a:lnTo>
                    <a:pt x="0" y="0"/>
                  </a:lnTo>
                  <a:close/>
                </a:path>
              </a:pathLst>
            </a:custGeom>
            <a:blipFill>
              <a:blip r:embed="rId7"/>
              <a:stretch>
                <a:fillRect l="0" t="0" r="0" b="0"/>
              </a:stretch>
            </a:blipFill>
          </p:spPr>
        </p:sp>
      </p:grpSp>
      <p:sp>
        <p:nvSpPr>
          <p:cNvPr name="TextBox 24" id="24"/>
          <p:cNvSpPr txBox="true"/>
          <p:nvPr/>
        </p:nvSpPr>
        <p:spPr>
          <a:xfrm rot="0">
            <a:off x="6597143" y="4968240"/>
            <a:ext cx="3497580" cy="1615440"/>
          </a:xfrm>
          <a:prstGeom prst="rect">
            <a:avLst/>
          </a:prstGeom>
        </p:spPr>
        <p:txBody>
          <a:bodyPr anchor="t" rtlCol="false" tIns="0" lIns="0" bIns="0" rIns="0">
            <a:spAutoFit/>
          </a:bodyPr>
          <a:lstStyle/>
          <a:p>
            <a:pPr algn="l">
              <a:lnSpc>
                <a:spcPts val="2362"/>
              </a:lnSpc>
            </a:pPr>
            <a:r>
              <a:rPr lang="en-US" sz="1875" b="true">
                <a:solidFill>
                  <a:srgbClr val="231F20"/>
                </a:solidFill>
                <a:latin typeface="Arial Bold"/>
                <a:ea typeface="Arial Bold"/>
                <a:cs typeface="Arial Bold"/>
                <a:sym typeface="Arial Bold"/>
              </a:rPr>
              <a:t>FAITES DE LA</a:t>
            </a:r>
          </a:p>
          <a:p>
            <a:pPr algn="l">
              <a:lnSpc>
                <a:spcPts val="2362"/>
              </a:lnSpc>
            </a:pPr>
            <a:r>
              <a:rPr lang="en-US" sz="1875" b="true">
                <a:solidFill>
                  <a:srgbClr val="231F20"/>
                </a:solidFill>
                <a:latin typeface="Arial Bold"/>
                <a:ea typeface="Arial Bold"/>
                <a:cs typeface="Arial Bold"/>
                <a:sym typeface="Arial Bold"/>
              </a:rPr>
              <a:t>PUBLICITÉ</a:t>
            </a:r>
          </a:p>
          <a:p>
            <a:pPr algn="l">
              <a:lnSpc>
                <a:spcPts val="2079"/>
              </a:lnSpc>
            </a:pPr>
          </a:p>
          <a:p>
            <a:pPr algn="l">
              <a:lnSpc>
                <a:spcPts val="2079"/>
              </a:lnSpc>
            </a:pPr>
            <a:r>
              <a:rPr lang="en-US" sz="1650">
                <a:solidFill>
                  <a:srgbClr val="3A3A3A"/>
                </a:solidFill>
                <a:latin typeface="Arial"/>
                <a:ea typeface="Arial"/>
                <a:cs typeface="Arial"/>
                <a:sym typeface="Arial"/>
              </a:rPr>
              <a:t>Pour votre campagne auprès des employés afin qu'ils sachent ce qui s'en vient</a:t>
            </a:r>
          </a:p>
        </p:txBody>
      </p:sp>
      <p:sp>
        <p:nvSpPr>
          <p:cNvPr name="TextBox 25" id="25"/>
          <p:cNvSpPr txBox="true"/>
          <p:nvPr/>
        </p:nvSpPr>
        <p:spPr>
          <a:xfrm rot="0">
            <a:off x="10506203" y="4909185"/>
            <a:ext cx="754380" cy="878967"/>
          </a:xfrm>
          <a:prstGeom prst="rect">
            <a:avLst/>
          </a:prstGeom>
        </p:spPr>
        <p:txBody>
          <a:bodyPr anchor="t" rtlCol="false" tIns="0" lIns="0" bIns="0" rIns="0">
            <a:spAutoFit/>
          </a:bodyPr>
          <a:lstStyle/>
          <a:p>
            <a:pPr algn="l">
              <a:lnSpc>
                <a:spcPts val="6120"/>
              </a:lnSpc>
            </a:pPr>
            <a:r>
              <a:rPr lang="en-US" sz="5100" b="true">
                <a:solidFill>
                  <a:srgbClr val="E03A3E"/>
                </a:solidFill>
                <a:latin typeface="Arial Bold"/>
                <a:ea typeface="Arial Bold"/>
                <a:cs typeface="Arial Bold"/>
                <a:sym typeface="Arial Bold"/>
              </a:rPr>
              <a:t>6</a:t>
            </a:r>
          </a:p>
        </p:txBody>
      </p:sp>
      <p:grpSp>
        <p:nvGrpSpPr>
          <p:cNvPr name="Group 26" id="26"/>
          <p:cNvGrpSpPr/>
          <p:nvPr/>
        </p:nvGrpSpPr>
        <p:grpSpPr>
          <a:xfrm rot="0">
            <a:off x="10533635" y="5650992"/>
            <a:ext cx="850392" cy="850392"/>
            <a:chOff x="0" y="0"/>
            <a:chExt cx="1133856" cy="1133856"/>
          </a:xfrm>
        </p:grpSpPr>
        <p:sp>
          <p:nvSpPr>
            <p:cNvPr name="Freeform 27" id="27" descr="icons/kickoff.png"/>
            <p:cNvSpPr/>
            <p:nvPr/>
          </p:nvSpPr>
          <p:spPr>
            <a:xfrm flipH="false" flipV="false" rot="0">
              <a:off x="0" y="0"/>
              <a:ext cx="1133856" cy="1133856"/>
            </a:xfrm>
            <a:custGeom>
              <a:avLst/>
              <a:gdLst/>
              <a:ahLst/>
              <a:cxnLst/>
              <a:rect r="r" b="b" t="t" l="l"/>
              <a:pathLst>
                <a:path h="1133856" w="1133856">
                  <a:moveTo>
                    <a:pt x="0" y="0"/>
                  </a:moveTo>
                  <a:lnTo>
                    <a:pt x="1133856" y="0"/>
                  </a:lnTo>
                  <a:lnTo>
                    <a:pt x="1133856" y="1133856"/>
                  </a:lnTo>
                  <a:lnTo>
                    <a:pt x="0" y="1133856"/>
                  </a:lnTo>
                  <a:lnTo>
                    <a:pt x="0" y="0"/>
                  </a:lnTo>
                  <a:close/>
                </a:path>
              </a:pathLst>
            </a:custGeom>
            <a:blipFill>
              <a:blip r:embed="rId8"/>
              <a:stretch>
                <a:fillRect l="0" t="0" r="0" b="0"/>
              </a:stretch>
            </a:blipFill>
          </p:spPr>
        </p:sp>
      </p:grpSp>
      <p:sp>
        <p:nvSpPr>
          <p:cNvPr name="TextBox 28" id="28"/>
          <p:cNvSpPr txBox="true"/>
          <p:nvPr/>
        </p:nvSpPr>
        <p:spPr>
          <a:xfrm rot="0">
            <a:off x="11534903" y="4968240"/>
            <a:ext cx="3497580" cy="1615440"/>
          </a:xfrm>
          <a:prstGeom prst="rect">
            <a:avLst/>
          </a:prstGeom>
        </p:spPr>
        <p:txBody>
          <a:bodyPr anchor="t" rtlCol="false" tIns="0" lIns="0" bIns="0" rIns="0">
            <a:spAutoFit/>
          </a:bodyPr>
          <a:lstStyle/>
          <a:p>
            <a:pPr algn="l">
              <a:lnSpc>
                <a:spcPts val="2362"/>
              </a:lnSpc>
            </a:pPr>
            <a:r>
              <a:rPr lang="en-US" sz="1875" b="true">
                <a:solidFill>
                  <a:srgbClr val="231F20"/>
                </a:solidFill>
                <a:latin typeface="Arial Bold"/>
                <a:ea typeface="Arial Bold"/>
                <a:cs typeface="Arial Bold"/>
                <a:sym typeface="Arial Bold"/>
              </a:rPr>
              <a:t>LANCEZ</a:t>
            </a:r>
          </a:p>
          <a:p>
            <a:pPr algn="l">
              <a:lnSpc>
                <a:spcPts val="2079"/>
              </a:lnSpc>
            </a:pPr>
          </a:p>
          <a:p>
            <a:pPr algn="l">
              <a:lnSpc>
                <a:spcPts val="2079"/>
              </a:lnSpc>
            </a:pPr>
            <a:r>
              <a:rPr lang="en-US" sz="1650">
                <a:solidFill>
                  <a:srgbClr val="3A3A3A"/>
                </a:solidFill>
                <a:latin typeface="Arial"/>
                <a:ea typeface="Arial"/>
                <a:cs typeface="Arial"/>
                <a:sym typeface="Arial"/>
              </a:rPr>
              <a:t>Votre campagne et expliquez pourquoi les gens devraient s'impliquer</a:t>
            </a:r>
          </a:p>
        </p:txBody>
      </p:sp>
      <p:sp>
        <p:nvSpPr>
          <p:cNvPr name="TextBox 29" id="29"/>
          <p:cNvSpPr txBox="true"/>
          <p:nvPr/>
        </p:nvSpPr>
        <p:spPr>
          <a:xfrm rot="0">
            <a:off x="14621003" y="4909185"/>
            <a:ext cx="754380" cy="878967"/>
          </a:xfrm>
          <a:prstGeom prst="rect">
            <a:avLst/>
          </a:prstGeom>
        </p:spPr>
        <p:txBody>
          <a:bodyPr anchor="t" rtlCol="false" tIns="0" lIns="0" bIns="0" rIns="0">
            <a:spAutoFit/>
          </a:bodyPr>
          <a:lstStyle/>
          <a:p>
            <a:pPr algn="l">
              <a:lnSpc>
                <a:spcPts val="6120"/>
              </a:lnSpc>
            </a:pPr>
            <a:r>
              <a:rPr lang="en-US" sz="5100" b="true">
                <a:solidFill>
                  <a:srgbClr val="E03A3E"/>
                </a:solidFill>
                <a:latin typeface="Arial Bold"/>
                <a:ea typeface="Arial Bold"/>
                <a:cs typeface="Arial Bold"/>
                <a:sym typeface="Arial Bold"/>
              </a:rPr>
              <a:t>7</a:t>
            </a:r>
          </a:p>
        </p:txBody>
      </p:sp>
      <p:grpSp>
        <p:nvGrpSpPr>
          <p:cNvPr name="Group 30" id="30"/>
          <p:cNvGrpSpPr/>
          <p:nvPr/>
        </p:nvGrpSpPr>
        <p:grpSpPr>
          <a:xfrm rot="0">
            <a:off x="14648435" y="5650992"/>
            <a:ext cx="850392" cy="850392"/>
            <a:chOff x="0" y="0"/>
            <a:chExt cx="1133856" cy="1133856"/>
          </a:xfrm>
        </p:grpSpPr>
        <p:sp>
          <p:nvSpPr>
            <p:cNvPr name="Freeform 31" id="31" descr="icons/engage.png"/>
            <p:cNvSpPr/>
            <p:nvPr/>
          </p:nvSpPr>
          <p:spPr>
            <a:xfrm flipH="false" flipV="false" rot="0">
              <a:off x="0" y="0"/>
              <a:ext cx="1133856" cy="1133856"/>
            </a:xfrm>
            <a:custGeom>
              <a:avLst/>
              <a:gdLst/>
              <a:ahLst/>
              <a:cxnLst/>
              <a:rect r="r" b="b" t="t" l="l"/>
              <a:pathLst>
                <a:path h="1133856" w="1133856">
                  <a:moveTo>
                    <a:pt x="0" y="0"/>
                  </a:moveTo>
                  <a:lnTo>
                    <a:pt x="1133856" y="0"/>
                  </a:lnTo>
                  <a:lnTo>
                    <a:pt x="1133856" y="1133856"/>
                  </a:lnTo>
                  <a:lnTo>
                    <a:pt x="0" y="1133856"/>
                  </a:lnTo>
                  <a:lnTo>
                    <a:pt x="0" y="0"/>
                  </a:lnTo>
                  <a:close/>
                </a:path>
              </a:pathLst>
            </a:custGeom>
            <a:blipFill>
              <a:blip r:embed="rId9"/>
              <a:stretch>
                <a:fillRect l="0" t="0" r="0" b="0"/>
              </a:stretch>
            </a:blipFill>
          </p:spPr>
        </p:sp>
      </p:grpSp>
      <p:sp>
        <p:nvSpPr>
          <p:cNvPr name="TextBox 32" id="32"/>
          <p:cNvSpPr txBox="true"/>
          <p:nvPr/>
        </p:nvSpPr>
        <p:spPr>
          <a:xfrm rot="0">
            <a:off x="15567660" y="4968240"/>
            <a:ext cx="3497580" cy="1386745"/>
          </a:xfrm>
          <a:prstGeom prst="rect">
            <a:avLst/>
          </a:prstGeom>
        </p:spPr>
        <p:txBody>
          <a:bodyPr anchor="t" rtlCol="false" tIns="0" lIns="0" bIns="0" rIns="0">
            <a:spAutoFit/>
          </a:bodyPr>
          <a:lstStyle/>
          <a:p>
            <a:pPr algn="l">
              <a:lnSpc>
                <a:spcPts val="2362"/>
              </a:lnSpc>
            </a:pPr>
            <a:r>
              <a:rPr lang="en-US" sz="1875" b="true">
                <a:solidFill>
                  <a:srgbClr val="231F20"/>
                </a:solidFill>
                <a:latin typeface="Arial Bold"/>
                <a:ea typeface="Arial Bold"/>
                <a:cs typeface="Arial Bold"/>
                <a:sym typeface="Arial Bold"/>
              </a:rPr>
              <a:t>MOBILISEZ LES</a:t>
            </a:r>
          </a:p>
          <a:p>
            <a:pPr algn="l">
              <a:lnSpc>
                <a:spcPts val="2362"/>
              </a:lnSpc>
            </a:pPr>
            <a:r>
              <a:rPr lang="en-US" sz="1875" b="true">
                <a:solidFill>
                  <a:srgbClr val="231F20"/>
                </a:solidFill>
                <a:latin typeface="Arial Bold"/>
                <a:ea typeface="Arial Bold"/>
                <a:cs typeface="Arial Bold"/>
                <a:sym typeface="Arial Bold"/>
              </a:rPr>
              <a:t>EMPLOYÉS</a:t>
            </a:r>
          </a:p>
          <a:p>
            <a:pPr algn="l">
              <a:lnSpc>
                <a:spcPts val="2079"/>
              </a:lnSpc>
            </a:pPr>
          </a:p>
          <a:p>
            <a:pPr algn="l">
              <a:lnSpc>
                <a:spcPts val="2079"/>
              </a:lnSpc>
            </a:pPr>
            <a:r>
              <a:rPr lang="en-US" sz="1650">
                <a:solidFill>
                  <a:srgbClr val="3A3A3A"/>
                </a:solidFill>
                <a:latin typeface="Arial"/>
                <a:ea typeface="Arial"/>
                <a:cs typeface="Arial"/>
                <a:sym typeface="Arial"/>
              </a:rPr>
              <a:t>Par des événements et </a:t>
            </a:r>
          </a:p>
          <a:p>
            <a:pPr algn="l">
              <a:lnSpc>
                <a:spcPts val="2079"/>
              </a:lnSpc>
            </a:pPr>
            <a:r>
              <a:rPr lang="en-US" sz="1650">
                <a:solidFill>
                  <a:srgbClr val="3A3A3A"/>
                </a:solidFill>
                <a:latin typeface="Arial"/>
                <a:ea typeface="Arial"/>
                <a:cs typeface="Arial"/>
                <a:sym typeface="Arial"/>
              </a:rPr>
              <a:t>des activités de mobilisation</a:t>
            </a:r>
          </a:p>
        </p:txBody>
      </p:sp>
      <p:sp>
        <p:nvSpPr>
          <p:cNvPr name="TextBox 33" id="33"/>
          <p:cNvSpPr txBox="true"/>
          <p:nvPr/>
        </p:nvSpPr>
        <p:spPr>
          <a:xfrm rot="0">
            <a:off x="630683" y="7378065"/>
            <a:ext cx="754380" cy="878967"/>
          </a:xfrm>
          <a:prstGeom prst="rect">
            <a:avLst/>
          </a:prstGeom>
        </p:spPr>
        <p:txBody>
          <a:bodyPr anchor="t" rtlCol="false" tIns="0" lIns="0" bIns="0" rIns="0">
            <a:spAutoFit/>
          </a:bodyPr>
          <a:lstStyle/>
          <a:p>
            <a:pPr algn="l">
              <a:lnSpc>
                <a:spcPts val="6120"/>
              </a:lnSpc>
            </a:pPr>
            <a:r>
              <a:rPr lang="en-US" sz="5100" b="true">
                <a:solidFill>
                  <a:srgbClr val="E03A3E"/>
                </a:solidFill>
                <a:latin typeface="Arial Bold"/>
                <a:ea typeface="Arial Bold"/>
                <a:cs typeface="Arial Bold"/>
                <a:sym typeface="Arial Bold"/>
              </a:rPr>
              <a:t>8</a:t>
            </a:r>
          </a:p>
        </p:txBody>
      </p:sp>
      <p:grpSp>
        <p:nvGrpSpPr>
          <p:cNvPr name="Group 34" id="34"/>
          <p:cNvGrpSpPr/>
          <p:nvPr/>
        </p:nvGrpSpPr>
        <p:grpSpPr>
          <a:xfrm rot="0">
            <a:off x="658115" y="8119872"/>
            <a:ext cx="850392" cy="850392"/>
            <a:chOff x="0" y="0"/>
            <a:chExt cx="1133856" cy="1133856"/>
          </a:xfrm>
        </p:grpSpPr>
        <p:sp>
          <p:nvSpPr>
            <p:cNvPr name="Freeform 35" id="35" descr="icons/ask.png"/>
            <p:cNvSpPr/>
            <p:nvPr/>
          </p:nvSpPr>
          <p:spPr>
            <a:xfrm flipH="false" flipV="false" rot="0">
              <a:off x="0" y="0"/>
              <a:ext cx="1133856" cy="1133856"/>
            </a:xfrm>
            <a:custGeom>
              <a:avLst/>
              <a:gdLst/>
              <a:ahLst/>
              <a:cxnLst/>
              <a:rect r="r" b="b" t="t" l="l"/>
              <a:pathLst>
                <a:path h="1133856" w="1133856">
                  <a:moveTo>
                    <a:pt x="0" y="0"/>
                  </a:moveTo>
                  <a:lnTo>
                    <a:pt x="1133856" y="0"/>
                  </a:lnTo>
                  <a:lnTo>
                    <a:pt x="1133856" y="1133856"/>
                  </a:lnTo>
                  <a:lnTo>
                    <a:pt x="0" y="1133856"/>
                  </a:lnTo>
                  <a:lnTo>
                    <a:pt x="0" y="0"/>
                  </a:lnTo>
                  <a:close/>
                </a:path>
              </a:pathLst>
            </a:custGeom>
            <a:blipFill>
              <a:blip r:embed="rId10"/>
              <a:stretch>
                <a:fillRect l="0" t="0" r="0" b="0"/>
              </a:stretch>
            </a:blipFill>
          </p:spPr>
        </p:sp>
      </p:grpSp>
      <p:sp>
        <p:nvSpPr>
          <p:cNvPr name="TextBox 36" id="36"/>
          <p:cNvSpPr txBox="true"/>
          <p:nvPr/>
        </p:nvSpPr>
        <p:spPr>
          <a:xfrm rot="0">
            <a:off x="1659383" y="7437120"/>
            <a:ext cx="3497580" cy="1615440"/>
          </a:xfrm>
          <a:prstGeom prst="rect">
            <a:avLst/>
          </a:prstGeom>
        </p:spPr>
        <p:txBody>
          <a:bodyPr anchor="t" rtlCol="false" tIns="0" lIns="0" bIns="0" rIns="0">
            <a:spAutoFit/>
          </a:bodyPr>
          <a:lstStyle/>
          <a:p>
            <a:pPr algn="l">
              <a:lnSpc>
                <a:spcPts val="2362"/>
              </a:lnSpc>
            </a:pPr>
            <a:r>
              <a:rPr lang="en-US" sz="1875" b="true">
                <a:solidFill>
                  <a:srgbClr val="231F20"/>
                </a:solidFill>
                <a:latin typeface="Arial Bold"/>
                <a:ea typeface="Arial Bold"/>
                <a:cs typeface="Arial Bold"/>
                <a:sym typeface="Arial Bold"/>
              </a:rPr>
              <a:t>INVITEZ LE</a:t>
            </a:r>
          </a:p>
          <a:p>
            <a:pPr algn="l">
              <a:lnSpc>
                <a:spcPts val="2362"/>
              </a:lnSpc>
            </a:pPr>
            <a:r>
              <a:rPr lang="en-US" sz="1875" b="true">
                <a:solidFill>
                  <a:srgbClr val="231F20"/>
                </a:solidFill>
                <a:latin typeface="Arial Bold"/>
                <a:ea typeface="Arial Bold"/>
                <a:cs typeface="Arial Bold"/>
                <a:sym typeface="Arial Bold"/>
              </a:rPr>
              <a:t>PERSONNEL À DONNER</a:t>
            </a:r>
          </a:p>
          <a:p>
            <a:pPr algn="l">
              <a:lnSpc>
                <a:spcPts val="2079"/>
              </a:lnSpc>
            </a:pPr>
          </a:p>
          <a:p>
            <a:pPr algn="l">
              <a:lnSpc>
                <a:spcPts val="2079"/>
              </a:lnSpc>
            </a:pPr>
            <a:r>
              <a:rPr lang="en-US" sz="1650">
                <a:solidFill>
                  <a:srgbClr val="3A3A3A"/>
                </a:solidFill>
                <a:latin typeface="Arial"/>
                <a:ea typeface="Arial"/>
                <a:cs typeface="Arial"/>
                <a:sym typeface="Arial"/>
              </a:rPr>
              <a:t>En offrant aux employés l'occasion de redonner</a:t>
            </a:r>
          </a:p>
        </p:txBody>
      </p:sp>
      <p:sp>
        <p:nvSpPr>
          <p:cNvPr name="TextBox 37" id="37"/>
          <p:cNvSpPr txBox="true"/>
          <p:nvPr/>
        </p:nvSpPr>
        <p:spPr>
          <a:xfrm rot="0">
            <a:off x="5568443" y="7378065"/>
            <a:ext cx="754380" cy="878967"/>
          </a:xfrm>
          <a:prstGeom prst="rect">
            <a:avLst/>
          </a:prstGeom>
        </p:spPr>
        <p:txBody>
          <a:bodyPr anchor="t" rtlCol="false" tIns="0" lIns="0" bIns="0" rIns="0">
            <a:spAutoFit/>
          </a:bodyPr>
          <a:lstStyle/>
          <a:p>
            <a:pPr algn="l">
              <a:lnSpc>
                <a:spcPts val="6120"/>
              </a:lnSpc>
            </a:pPr>
            <a:r>
              <a:rPr lang="en-US" sz="5100" b="true">
                <a:solidFill>
                  <a:srgbClr val="E03A3E"/>
                </a:solidFill>
                <a:latin typeface="Arial Bold"/>
                <a:ea typeface="Arial Bold"/>
                <a:cs typeface="Arial Bold"/>
                <a:sym typeface="Arial Bold"/>
              </a:rPr>
              <a:t>9</a:t>
            </a:r>
          </a:p>
        </p:txBody>
      </p:sp>
      <p:grpSp>
        <p:nvGrpSpPr>
          <p:cNvPr name="Group 38" id="38"/>
          <p:cNvGrpSpPr/>
          <p:nvPr/>
        </p:nvGrpSpPr>
        <p:grpSpPr>
          <a:xfrm rot="0">
            <a:off x="5595875" y="8119872"/>
            <a:ext cx="850392" cy="850392"/>
            <a:chOff x="0" y="0"/>
            <a:chExt cx="1133856" cy="1133856"/>
          </a:xfrm>
        </p:grpSpPr>
        <p:sp>
          <p:nvSpPr>
            <p:cNvPr name="Freeform 39" id="39" descr="icons/collect.png"/>
            <p:cNvSpPr/>
            <p:nvPr/>
          </p:nvSpPr>
          <p:spPr>
            <a:xfrm flipH="false" flipV="false" rot="0">
              <a:off x="0" y="0"/>
              <a:ext cx="1133856" cy="1133856"/>
            </a:xfrm>
            <a:custGeom>
              <a:avLst/>
              <a:gdLst/>
              <a:ahLst/>
              <a:cxnLst/>
              <a:rect r="r" b="b" t="t" l="l"/>
              <a:pathLst>
                <a:path h="1133856" w="1133856">
                  <a:moveTo>
                    <a:pt x="0" y="0"/>
                  </a:moveTo>
                  <a:lnTo>
                    <a:pt x="1133856" y="0"/>
                  </a:lnTo>
                  <a:lnTo>
                    <a:pt x="1133856" y="1133856"/>
                  </a:lnTo>
                  <a:lnTo>
                    <a:pt x="0" y="1133856"/>
                  </a:lnTo>
                  <a:lnTo>
                    <a:pt x="0" y="0"/>
                  </a:lnTo>
                  <a:close/>
                </a:path>
              </a:pathLst>
            </a:custGeom>
            <a:blipFill>
              <a:blip r:embed="rId11"/>
              <a:stretch>
                <a:fillRect l="0" t="0" r="0" b="0"/>
              </a:stretch>
            </a:blipFill>
          </p:spPr>
        </p:sp>
      </p:grpSp>
      <p:sp>
        <p:nvSpPr>
          <p:cNvPr name="TextBox 40" id="40"/>
          <p:cNvSpPr txBox="true"/>
          <p:nvPr/>
        </p:nvSpPr>
        <p:spPr>
          <a:xfrm rot="0">
            <a:off x="6597143" y="7437120"/>
            <a:ext cx="3497580" cy="1348645"/>
          </a:xfrm>
          <a:prstGeom prst="rect">
            <a:avLst/>
          </a:prstGeom>
        </p:spPr>
        <p:txBody>
          <a:bodyPr anchor="t" rtlCol="false" tIns="0" lIns="0" bIns="0" rIns="0">
            <a:spAutoFit/>
          </a:bodyPr>
          <a:lstStyle/>
          <a:p>
            <a:pPr algn="l">
              <a:lnSpc>
                <a:spcPts val="2362"/>
              </a:lnSpc>
            </a:pPr>
            <a:r>
              <a:rPr lang="en-US" sz="1875" b="true">
                <a:solidFill>
                  <a:srgbClr val="231F20"/>
                </a:solidFill>
                <a:latin typeface="Arial Bold"/>
                <a:ea typeface="Arial Bold"/>
                <a:cs typeface="Arial Bold"/>
                <a:sym typeface="Arial Bold"/>
              </a:rPr>
              <a:t>RECUEILLEZ</a:t>
            </a:r>
          </a:p>
          <a:p>
            <a:pPr algn="l">
              <a:lnSpc>
                <a:spcPts val="2079"/>
              </a:lnSpc>
            </a:pPr>
          </a:p>
          <a:p>
            <a:pPr algn="l">
              <a:lnSpc>
                <a:spcPts val="2079"/>
              </a:lnSpc>
            </a:pPr>
            <a:r>
              <a:rPr lang="en-US" sz="1650">
                <a:solidFill>
                  <a:srgbClr val="3A3A3A"/>
                </a:solidFill>
                <a:latin typeface="Arial"/>
                <a:ea typeface="Arial"/>
                <a:cs typeface="Arial"/>
                <a:sym typeface="Arial"/>
              </a:rPr>
              <a:t>Les dons des employés, lors d'événements, des retraités et des travailleurs sur le terrain</a:t>
            </a:r>
          </a:p>
        </p:txBody>
      </p:sp>
      <p:sp>
        <p:nvSpPr>
          <p:cNvPr name="TextBox 41" id="41"/>
          <p:cNvSpPr txBox="true"/>
          <p:nvPr/>
        </p:nvSpPr>
        <p:spPr>
          <a:xfrm rot="0">
            <a:off x="10506203" y="7378065"/>
            <a:ext cx="754380" cy="878967"/>
          </a:xfrm>
          <a:prstGeom prst="rect">
            <a:avLst/>
          </a:prstGeom>
        </p:spPr>
        <p:txBody>
          <a:bodyPr anchor="t" rtlCol="false" tIns="0" lIns="0" bIns="0" rIns="0">
            <a:spAutoFit/>
          </a:bodyPr>
          <a:lstStyle/>
          <a:p>
            <a:pPr algn="l">
              <a:lnSpc>
                <a:spcPts val="6120"/>
              </a:lnSpc>
            </a:pPr>
            <a:r>
              <a:rPr lang="en-US" sz="5100" b="true">
                <a:solidFill>
                  <a:srgbClr val="E03A3E"/>
                </a:solidFill>
                <a:latin typeface="Arial Bold"/>
                <a:ea typeface="Arial Bold"/>
                <a:cs typeface="Arial Bold"/>
                <a:sym typeface="Arial Bold"/>
              </a:rPr>
              <a:t>10</a:t>
            </a:r>
          </a:p>
        </p:txBody>
      </p:sp>
      <p:grpSp>
        <p:nvGrpSpPr>
          <p:cNvPr name="Group 42" id="42"/>
          <p:cNvGrpSpPr/>
          <p:nvPr/>
        </p:nvGrpSpPr>
        <p:grpSpPr>
          <a:xfrm rot="0">
            <a:off x="10410191" y="8202168"/>
            <a:ext cx="850392" cy="850392"/>
            <a:chOff x="0" y="0"/>
            <a:chExt cx="1133856" cy="1133856"/>
          </a:xfrm>
        </p:grpSpPr>
        <p:sp>
          <p:nvSpPr>
            <p:cNvPr name="Freeform 43" id="43" descr="icons/celebrate.png"/>
            <p:cNvSpPr/>
            <p:nvPr/>
          </p:nvSpPr>
          <p:spPr>
            <a:xfrm flipH="false" flipV="false" rot="0">
              <a:off x="0" y="0"/>
              <a:ext cx="1133856" cy="1133856"/>
            </a:xfrm>
            <a:custGeom>
              <a:avLst/>
              <a:gdLst/>
              <a:ahLst/>
              <a:cxnLst/>
              <a:rect r="r" b="b" t="t" l="l"/>
              <a:pathLst>
                <a:path h="1133856" w="1133856">
                  <a:moveTo>
                    <a:pt x="0" y="0"/>
                  </a:moveTo>
                  <a:lnTo>
                    <a:pt x="1133856" y="0"/>
                  </a:lnTo>
                  <a:lnTo>
                    <a:pt x="1133856" y="1133856"/>
                  </a:lnTo>
                  <a:lnTo>
                    <a:pt x="0" y="1133856"/>
                  </a:lnTo>
                  <a:lnTo>
                    <a:pt x="0" y="0"/>
                  </a:lnTo>
                  <a:close/>
                </a:path>
              </a:pathLst>
            </a:custGeom>
            <a:blipFill>
              <a:blip r:embed="rId12"/>
              <a:stretch>
                <a:fillRect l="0" t="0" r="0" b="0"/>
              </a:stretch>
            </a:blipFill>
          </p:spPr>
        </p:sp>
      </p:grpSp>
      <p:sp>
        <p:nvSpPr>
          <p:cNvPr name="TextBox 44" id="44"/>
          <p:cNvSpPr txBox="true"/>
          <p:nvPr/>
        </p:nvSpPr>
        <p:spPr>
          <a:xfrm rot="0">
            <a:off x="11534903" y="7437120"/>
            <a:ext cx="3497580" cy="1615440"/>
          </a:xfrm>
          <a:prstGeom prst="rect">
            <a:avLst/>
          </a:prstGeom>
        </p:spPr>
        <p:txBody>
          <a:bodyPr anchor="t" rtlCol="false" tIns="0" lIns="0" bIns="0" rIns="0">
            <a:spAutoFit/>
          </a:bodyPr>
          <a:lstStyle/>
          <a:p>
            <a:pPr algn="l">
              <a:lnSpc>
                <a:spcPts val="2362"/>
              </a:lnSpc>
            </a:pPr>
            <a:r>
              <a:rPr lang="en-US" sz="1875" b="true">
                <a:solidFill>
                  <a:srgbClr val="231F20"/>
                </a:solidFill>
                <a:latin typeface="Arial Bold"/>
                <a:ea typeface="Arial Bold"/>
                <a:cs typeface="Arial Bold"/>
                <a:sym typeface="Arial Bold"/>
              </a:rPr>
              <a:t>CÉLÉBREZ</a:t>
            </a:r>
          </a:p>
          <a:p>
            <a:pPr algn="l">
              <a:lnSpc>
                <a:spcPts val="2079"/>
              </a:lnSpc>
            </a:pPr>
          </a:p>
          <a:p>
            <a:pPr algn="l">
              <a:lnSpc>
                <a:spcPts val="2079"/>
              </a:lnSpc>
            </a:pPr>
            <a:r>
              <a:rPr lang="en-US" sz="1650">
                <a:solidFill>
                  <a:srgbClr val="3A3A3A"/>
                </a:solidFill>
                <a:latin typeface="Arial"/>
                <a:ea typeface="Arial"/>
                <a:cs typeface="Arial"/>
                <a:sym typeface="Arial"/>
              </a:rPr>
              <a:t>Les résultats de la campagne et remerciez tous les bénévoles et les donateurs!</a:t>
            </a:r>
          </a:p>
        </p:txBody>
      </p:sp>
    </p:spTree>
  </p:cSld>
  <p:clrMapOvr>
    <a:masterClrMapping/>
  </p:clrMapOvr>
</p:sld>
</file>

<file path=ppt/slides/slide15.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grpSp>
        <p:nvGrpSpPr>
          <p:cNvPr name="Group 2" id="2"/>
          <p:cNvGrpSpPr/>
          <p:nvPr/>
        </p:nvGrpSpPr>
        <p:grpSpPr>
          <a:xfrm rot="0">
            <a:off x="0" y="8776668"/>
            <a:ext cx="18288000" cy="1510379"/>
            <a:chOff x="0" y="0"/>
            <a:chExt cx="24384000" cy="2013839"/>
          </a:xfrm>
        </p:grpSpPr>
        <p:sp>
          <p:nvSpPr>
            <p:cNvPr name="Freeform 3" id="3" descr="A red and black rectangle  AI-generated content may be incorrect."/>
            <p:cNvSpPr/>
            <p:nvPr/>
          </p:nvSpPr>
          <p:spPr>
            <a:xfrm flipH="false" flipV="false" rot="0">
              <a:off x="0" y="0"/>
              <a:ext cx="24384000" cy="2013839"/>
            </a:xfrm>
            <a:custGeom>
              <a:avLst/>
              <a:gdLst/>
              <a:ahLst/>
              <a:cxnLst/>
              <a:rect r="r" b="b" t="t" l="l"/>
              <a:pathLst>
                <a:path h="2013839" w="24384000">
                  <a:moveTo>
                    <a:pt x="0" y="0"/>
                  </a:moveTo>
                  <a:lnTo>
                    <a:pt x="24384000" y="0"/>
                  </a:lnTo>
                  <a:lnTo>
                    <a:pt x="24384000" y="2013839"/>
                  </a:lnTo>
                  <a:lnTo>
                    <a:pt x="0" y="2013839"/>
                  </a:lnTo>
                  <a:lnTo>
                    <a:pt x="0" y="0"/>
                  </a:lnTo>
                  <a:close/>
                </a:path>
              </a:pathLst>
            </a:custGeom>
            <a:blipFill>
              <a:blip r:embed="rId2"/>
              <a:stretch>
                <a:fillRect l="0" t="-174" r="0" b="-174"/>
              </a:stretch>
            </a:blipFill>
          </p:spPr>
        </p:sp>
      </p:grpSp>
      <p:sp>
        <p:nvSpPr>
          <p:cNvPr name="TextBox 4" id="4"/>
          <p:cNvSpPr txBox="true"/>
          <p:nvPr/>
        </p:nvSpPr>
        <p:spPr>
          <a:xfrm rot="0">
            <a:off x="748899" y="520118"/>
            <a:ext cx="15590520" cy="689296"/>
          </a:xfrm>
          <a:prstGeom prst="rect">
            <a:avLst/>
          </a:prstGeom>
        </p:spPr>
        <p:txBody>
          <a:bodyPr anchor="t" rtlCol="false" tIns="0" lIns="0" bIns="0" rIns="0">
            <a:spAutoFit/>
          </a:bodyPr>
          <a:lstStyle/>
          <a:p>
            <a:pPr algn="l">
              <a:lnSpc>
                <a:spcPts val="5248"/>
              </a:lnSpc>
            </a:pPr>
            <a:r>
              <a:rPr lang="en-US" sz="4859" b="true">
                <a:solidFill>
                  <a:srgbClr val="000000"/>
                </a:solidFill>
                <a:latin typeface="Avenir Bold"/>
                <a:ea typeface="Avenir Bold"/>
                <a:cs typeface="Avenir Bold"/>
                <a:sym typeface="Avenir Bold"/>
              </a:rPr>
              <a:t>Établir vos objectifs</a:t>
            </a:r>
          </a:p>
        </p:txBody>
      </p:sp>
      <p:sp>
        <p:nvSpPr>
          <p:cNvPr name="TextBox 5" id="5"/>
          <p:cNvSpPr txBox="true"/>
          <p:nvPr/>
        </p:nvSpPr>
        <p:spPr>
          <a:xfrm rot="0">
            <a:off x="748899" y="1390389"/>
            <a:ext cx="12729206" cy="1311382"/>
          </a:xfrm>
          <a:prstGeom prst="rect">
            <a:avLst/>
          </a:prstGeom>
        </p:spPr>
        <p:txBody>
          <a:bodyPr anchor="t" rtlCol="false" tIns="0" lIns="0" bIns="0" rIns="0">
            <a:spAutoFit/>
          </a:bodyPr>
          <a:lstStyle/>
          <a:p>
            <a:pPr algn="l">
              <a:lnSpc>
                <a:spcPts val="2481"/>
              </a:lnSpc>
            </a:pPr>
            <a:r>
              <a:rPr lang="en-US" sz="2297">
                <a:solidFill>
                  <a:srgbClr val="000000"/>
                </a:solidFill>
                <a:latin typeface="Avenir"/>
                <a:ea typeface="Avenir"/>
                <a:cs typeface="Avenir"/>
                <a:sym typeface="Avenir"/>
              </a:rPr>
              <a:t>La planification d’une campagne réussie passe par la définition d’objectifs réalistes, opportuns et mesurables. Pour fixer des objectifs réalistes, assurez-vous de revoir les résultats de l’année précédente et de tenir compte de l’évolution de votre milieu de travail depuis lors. </a:t>
            </a:r>
          </a:p>
          <a:p>
            <a:pPr algn="l">
              <a:lnSpc>
                <a:spcPts val="2481"/>
              </a:lnSpc>
            </a:pPr>
          </a:p>
        </p:txBody>
      </p:sp>
      <p:graphicFrame>
        <p:nvGraphicFramePr>
          <p:cNvPr name="Table 6" id="6"/>
          <p:cNvGraphicFramePr>
            <a:graphicFrameLocks noGrp="true"/>
          </p:cNvGraphicFramePr>
          <p:nvPr/>
        </p:nvGraphicFramePr>
        <p:xfrm>
          <a:off x="748899" y="2874780"/>
          <a:ext cx="16771153" cy="6828826"/>
        </p:xfrm>
        <a:graphic>
          <a:graphicData uri="http://schemas.openxmlformats.org/drawingml/2006/table">
            <a:tbl>
              <a:tblPr/>
              <a:tblGrid>
                <a:gridCol w="2992319"/>
                <a:gridCol w="6736713"/>
                <a:gridCol w="7042121"/>
              </a:tblGrid>
              <a:tr h="991291">
                <a:tc>
                  <a:txBody>
                    <a:bodyPr anchor="t" rtlCol="false"/>
                    <a:lstStyle/>
                    <a:p>
                      <a:pPr algn="l">
                        <a:lnSpc>
                          <a:spcPts val="2879"/>
                        </a:lnSpc>
                        <a:defRPr/>
                      </a:pPr>
                      <a:r>
                        <a:rPr lang="en-US" sz="2400">
                          <a:solidFill>
                            <a:srgbClr val="000000"/>
                          </a:solidFill>
                          <a:latin typeface="Avenir"/>
                          <a:ea typeface="Avenir"/>
                          <a:cs typeface="Avenir"/>
                          <a:sym typeface="Avenir"/>
                        </a:rPr>
                        <a:t>Type d’objectif</a:t>
                      </a:r>
                      <a:endParaRPr lang="en-US" sz="1100"/>
                    </a:p>
                  </a:txBody>
                  <a:tcPr marL="91440" marR="91440" marT="91440" marB="91440" anchor="t">
                    <a:lnL cmpd="sng" algn="ctr" cap="flat" w="4762">
                      <a:solidFill>
                        <a:srgbClr val="000000"/>
                      </a:solidFill>
                      <a:prstDash val="solid"/>
                      <a:round/>
                      <a:headEnd type="none" w="med" len="med"/>
                      <a:tailEnd type="none" w="med" len="med"/>
                    </a:lnL>
                    <a:lnR cmpd="sng" algn="ctr" cap="flat" w="4762">
                      <a:solidFill>
                        <a:srgbClr val="000000"/>
                      </a:solidFill>
                      <a:prstDash val="solid"/>
                      <a:round/>
                      <a:headEnd type="none" w="med" len="med"/>
                      <a:tailEnd type="none" w="med" len="med"/>
                    </a:lnR>
                    <a:lnT cmpd="sng" algn="ctr" cap="flat" w="4762">
                      <a:solidFill>
                        <a:srgbClr val="000000"/>
                      </a:solidFill>
                      <a:prstDash val="solid"/>
                      <a:round/>
                      <a:headEnd type="none" w="med" len="med"/>
                      <a:tailEnd type="none" w="med" len="med"/>
                    </a:lnT>
                    <a:lnB cmpd="sng" algn="ctr" cap="flat" w="4762">
                      <a:solidFill>
                        <a:srgbClr val="000000"/>
                      </a:solidFill>
                      <a:prstDash val="solid"/>
                      <a:round/>
                      <a:headEnd type="none" w="med" len="med"/>
                      <a:tailEnd type="none" w="med" len="med"/>
                    </a:lnB>
                  </a:tcPr>
                </a:tc>
                <a:tc>
                  <a:txBody>
                    <a:bodyPr anchor="t" rtlCol="false"/>
                    <a:lstStyle/>
                    <a:p>
                      <a:pPr algn="l">
                        <a:lnSpc>
                          <a:spcPts val="2879"/>
                        </a:lnSpc>
                        <a:defRPr/>
                      </a:pPr>
                      <a:r>
                        <a:rPr lang="en-US" b="true" sz="2400" spc="-15">
                          <a:solidFill>
                            <a:srgbClr val="FFFFFF"/>
                          </a:solidFill>
                          <a:latin typeface="Avenir Bold"/>
                          <a:ea typeface="Avenir Bold"/>
                          <a:cs typeface="Avenir Bold"/>
                          <a:sym typeface="Avenir Bold"/>
                        </a:rPr>
                        <a:t>Exemples</a:t>
                      </a:r>
                      <a:endParaRPr lang="en-US" sz="1100"/>
                    </a:p>
                  </a:txBody>
                  <a:tcPr marL="91440" marR="91440" marT="91440" marB="91440" anchor="t">
                    <a:lnL cmpd="sng" algn="ctr" cap="flat" w="4762">
                      <a:solidFill>
                        <a:srgbClr val="000000"/>
                      </a:solidFill>
                      <a:prstDash val="solid"/>
                      <a:round/>
                      <a:headEnd type="none" w="med" len="med"/>
                      <a:tailEnd type="none" w="med" len="med"/>
                    </a:lnL>
                    <a:lnR cmpd="sng" algn="ctr" cap="flat" w="4762">
                      <a:solidFill>
                        <a:srgbClr val="000000"/>
                      </a:solidFill>
                      <a:prstDash val="solid"/>
                      <a:round/>
                      <a:headEnd type="none" w="med" len="med"/>
                      <a:tailEnd type="none" w="med" len="med"/>
                    </a:lnR>
                    <a:lnT cmpd="sng" algn="ctr" cap="flat" w="4762">
                      <a:solidFill>
                        <a:srgbClr val="000000"/>
                      </a:solidFill>
                      <a:prstDash val="solid"/>
                      <a:round/>
                      <a:headEnd type="none" w="med" len="med"/>
                      <a:tailEnd type="none" w="med" len="med"/>
                    </a:lnT>
                    <a:lnB cmpd="sng" algn="ctr" cap="flat" w="4762">
                      <a:solidFill>
                        <a:srgbClr val="000000"/>
                      </a:solidFill>
                      <a:prstDash val="solid"/>
                      <a:round/>
                      <a:headEnd type="none" w="med" len="med"/>
                      <a:tailEnd type="none" w="med" len="med"/>
                    </a:lnB>
                  </a:tcPr>
                </a:tc>
                <a:tc>
                  <a:txBody>
                    <a:bodyPr anchor="t" rtlCol="false"/>
                    <a:lstStyle/>
                    <a:p>
                      <a:pPr algn="l">
                        <a:lnSpc>
                          <a:spcPts val="2879"/>
                        </a:lnSpc>
                        <a:defRPr/>
                      </a:pPr>
                      <a:r>
                        <a:rPr lang="en-US" sz="2400" b="true">
                          <a:solidFill>
                            <a:srgbClr val="FFFFFF"/>
                          </a:solidFill>
                          <a:latin typeface="Avenir Bold"/>
                          <a:ea typeface="Avenir Bold"/>
                          <a:cs typeface="Avenir Bold"/>
                          <a:sym typeface="Avenir Bold"/>
                        </a:rPr>
                        <a:t>Meilleures pratiques pour atteindre les objectifs</a:t>
                      </a:r>
                      <a:endParaRPr lang="en-US" sz="1100"/>
                    </a:p>
                  </a:txBody>
                  <a:tcPr marL="91440" marR="91440" marT="91440" marB="91440" anchor="t">
                    <a:lnL cmpd="sng" algn="ctr" cap="flat" w="4762">
                      <a:solidFill>
                        <a:srgbClr val="000000"/>
                      </a:solidFill>
                      <a:prstDash val="solid"/>
                      <a:round/>
                      <a:headEnd type="none" w="med" len="med"/>
                      <a:tailEnd type="none" w="med" len="med"/>
                    </a:lnL>
                    <a:lnR cmpd="sng" algn="ctr" cap="flat" w="4762">
                      <a:solidFill>
                        <a:srgbClr val="000000"/>
                      </a:solidFill>
                      <a:prstDash val="solid"/>
                      <a:round/>
                      <a:headEnd type="none" w="med" len="med"/>
                      <a:tailEnd type="none" w="med" len="med"/>
                    </a:lnR>
                    <a:lnT cmpd="sng" algn="ctr" cap="flat" w="4762">
                      <a:solidFill>
                        <a:srgbClr val="000000"/>
                      </a:solidFill>
                      <a:prstDash val="solid"/>
                      <a:round/>
                      <a:headEnd type="none" w="med" len="med"/>
                      <a:tailEnd type="none" w="med" len="med"/>
                    </a:lnT>
                    <a:lnB cmpd="sng" algn="ctr" cap="flat" w="4762">
                      <a:solidFill>
                        <a:srgbClr val="000000"/>
                      </a:solidFill>
                      <a:prstDash val="solid"/>
                      <a:round/>
                      <a:headEnd type="none" w="med" len="med"/>
                      <a:tailEnd type="none" w="med" len="med"/>
                    </a:lnB>
                  </a:tcPr>
                </a:tc>
              </a:tr>
              <a:tr h="1423035">
                <a:tc>
                  <a:txBody>
                    <a:bodyPr anchor="t" rtlCol="false"/>
                    <a:lstStyle/>
                    <a:p>
                      <a:pPr algn="l">
                        <a:lnSpc>
                          <a:spcPts val="2879"/>
                        </a:lnSpc>
                        <a:defRPr/>
                      </a:pPr>
                      <a:r>
                        <a:rPr lang="en-US" sz="2400" spc="-15">
                          <a:solidFill>
                            <a:srgbClr val="000000"/>
                          </a:solidFill>
                          <a:latin typeface="Avenir"/>
                          <a:ea typeface="Avenir"/>
                          <a:cs typeface="Avenir"/>
                          <a:sym typeface="Avenir"/>
                        </a:rPr>
                        <a:t>Éducatif</a:t>
                      </a:r>
                      <a:endParaRPr lang="en-US" sz="1100"/>
                    </a:p>
                  </a:txBody>
                  <a:tcPr marL="91440" marR="91440" marT="91440" marB="91440" anchor="t">
                    <a:lnL cmpd="sng" algn="ctr" cap="flat" w="4762">
                      <a:solidFill>
                        <a:srgbClr val="000000"/>
                      </a:solidFill>
                      <a:prstDash val="solid"/>
                      <a:round/>
                      <a:headEnd type="none" w="med" len="med"/>
                      <a:tailEnd type="none" w="med" len="med"/>
                    </a:lnL>
                    <a:lnR cmpd="sng" algn="ctr" cap="flat" w="4762">
                      <a:solidFill>
                        <a:srgbClr val="000000"/>
                      </a:solidFill>
                      <a:prstDash val="solid"/>
                      <a:round/>
                      <a:headEnd type="none" w="med" len="med"/>
                      <a:tailEnd type="none" w="med" len="med"/>
                    </a:lnR>
                    <a:lnT cmpd="sng" algn="ctr" cap="flat" w="4762">
                      <a:solidFill>
                        <a:srgbClr val="000000"/>
                      </a:solidFill>
                      <a:prstDash val="solid"/>
                      <a:round/>
                      <a:headEnd type="none" w="med" len="med"/>
                      <a:tailEnd type="none" w="med" len="med"/>
                    </a:lnT>
                    <a:lnB cmpd="sng" algn="ctr" cap="flat" w="4762">
                      <a:solidFill>
                        <a:srgbClr val="000000"/>
                      </a:solidFill>
                      <a:prstDash val="solid"/>
                      <a:round/>
                      <a:headEnd type="none" w="med" len="med"/>
                      <a:tailEnd type="none" w="med" len="med"/>
                    </a:lnB>
                  </a:tcPr>
                </a:tc>
                <a:tc>
                  <a:txBody>
                    <a:bodyPr anchor="t" rtlCol="false"/>
                    <a:lstStyle/>
                    <a:p>
                      <a:pPr algn="l" marL="516255" indent="-172085" lvl="2">
                        <a:lnSpc>
                          <a:spcPts val="2745"/>
                        </a:lnSpc>
                        <a:buFont typeface="Arial"/>
                        <a:buChar char="⚬"/>
                        <a:defRPr/>
                      </a:pPr>
                      <a:r>
                        <a:rPr lang="en-US" sz="2400">
                          <a:solidFill>
                            <a:srgbClr val="000000"/>
                          </a:solidFill>
                          <a:latin typeface="Avenir"/>
                          <a:ea typeface="Avenir"/>
                          <a:cs typeface="Avenir"/>
                          <a:sym typeface="Avenir"/>
                        </a:rPr>
                        <a:t>Faire connaître Centraide auprès des employés</a:t>
                      </a:r>
                      <a:endParaRPr lang="en-US" sz="1100"/>
                    </a:p>
                    <a:p>
                      <a:pPr algn="l" marL="516255" indent="-172085" lvl="2">
                        <a:lnSpc>
                          <a:spcPts val="2745"/>
                        </a:lnSpc>
                        <a:buFont typeface="Arial"/>
                        <a:buChar char="⚬"/>
                      </a:pPr>
                      <a:r>
                        <a:rPr lang="en-US" sz="2400">
                          <a:solidFill>
                            <a:srgbClr val="000000"/>
                          </a:solidFill>
                          <a:latin typeface="Avenir"/>
                          <a:ea typeface="Avenir"/>
                          <a:cs typeface="Avenir"/>
                          <a:sym typeface="Avenir"/>
                        </a:rPr>
                        <a:t>Participation à des activités d’apprentissage</a:t>
                      </a:r>
                    </a:p>
                  </a:txBody>
                  <a:tcPr marL="91440" marR="91440" marT="91440" marB="91440" anchor="t">
                    <a:lnL cmpd="sng" algn="ctr" cap="flat" w="4762">
                      <a:solidFill>
                        <a:srgbClr val="000000"/>
                      </a:solidFill>
                      <a:prstDash val="solid"/>
                      <a:round/>
                      <a:headEnd type="none" w="med" len="med"/>
                      <a:tailEnd type="none" w="med" len="med"/>
                    </a:lnL>
                    <a:lnR cmpd="sng" algn="ctr" cap="flat" w="4762">
                      <a:solidFill>
                        <a:srgbClr val="000000"/>
                      </a:solidFill>
                      <a:prstDash val="solid"/>
                      <a:round/>
                      <a:headEnd type="none" w="med" len="med"/>
                      <a:tailEnd type="none" w="med" len="med"/>
                    </a:lnR>
                    <a:lnT cmpd="sng" algn="ctr" cap="flat" w="4762">
                      <a:solidFill>
                        <a:srgbClr val="000000"/>
                      </a:solidFill>
                      <a:prstDash val="solid"/>
                      <a:round/>
                      <a:headEnd type="none" w="med" len="med"/>
                      <a:tailEnd type="none" w="med" len="med"/>
                    </a:lnT>
                    <a:lnB cmpd="sng" algn="ctr" cap="flat" w="4762">
                      <a:solidFill>
                        <a:srgbClr val="000000"/>
                      </a:solidFill>
                      <a:prstDash val="solid"/>
                      <a:round/>
                      <a:headEnd type="none" w="med" len="med"/>
                      <a:tailEnd type="none" w="med" len="med"/>
                    </a:lnB>
                  </a:tcPr>
                </a:tc>
                <a:tc>
                  <a:txBody>
                    <a:bodyPr anchor="t" rtlCol="false"/>
                    <a:lstStyle/>
                    <a:p>
                      <a:pPr algn="l" marL="516255" indent="-172085" lvl="2">
                        <a:lnSpc>
                          <a:spcPts val="2850"/>
                        </a:lnSpc>
                        <a:buFont typeface="Arial"/>
                        <a:buChar char="⚬"/>
                        <a:defRPr/>
                      </a:pPr>
                      <a:r>
                        <a:rPr lang="en-US" sz="2400">
                          <a:solidFill>
                            <a:srgbClr val="000000"/>
                          </a:solidFill>
                          <a:latin typeface="Avenir"/>
                          <a:ea typeface="Avenir"/>
                          <a:cs typeface="Avenir"/>
                          <a:sym typeface="Avenir"/>
                        </a:rPr>
                        <a:t>Offrir plusieurs occasions aux employés de découvrir le travail de Centraide</a:t>
                      </a:r>
                      <a:endParaRPr lang="en-US" sz="1100"/>
                    </a:p>
                    <a:p>
                      <a:pPr algn="l" marL="516255" indent="-172085" lvl="2">
                        <a:lnSpc>
                          <a:spcPts val="2745"/>
                        </a:lnSpc>
                        <a:buFont typeface="Arial"/>
                        <a:buChar char="⚬"/>
                      </a:pPr>
                      <a:r>
                        <a:rPr lang="en-US" sz="2400">
                          <a:solidFill>
                            <a:srgbClr val="000000"/>
                          </a:solidFill>
                          <a:latin typeface="Avenir"/>
                          <a:ea typeface="Avenir"/>
                          <a:cs typeface="Avenir"/>
                          <a:sym typeface="Avenir"/>
                        </a:rPr>
                        <a:t>Partager le matériel de Centraide</a:t>
                      </a:r>
                    </a:p>
                  </a:txBody>
                  <a:tcPr marL="91440" marR="91440" marT="91440" marB="91440" anchor="t">
                    <a:lnL cmpd="sng" algn="ctr" cap="flat" w="4762">
                      <a:solidFill>
                        <a:srgbClr val="000000"/>
                      </a:solidFill>
                      <a:prstDash val="solid"/>
                      <a:round/>
                      <a:headEnd type="none" w="med" len="med"/>
                      <a:tailEnd type="none" w="med" len="med"/>
                    </a:lnL>
                    <a:lnR cmpd="sng" algn="ctr" cap="flat" w="4762">
                      <a:solidFill>
                        <a:srgbClr val="000000"/>
                      </a:solidFill>
                      <a:prstDash val="solid"/>
                      <a:round/>
                      <a:headEnd type="none" w="med" len="med"/>
                      <a:tailEnd type="none" w="med" len="med"/>
                    </a:lnR>
                    <a:lnT cmpd="sng" algn="ctr" cap="flat" w="4762">
                      <a:solidFill>
                        <a:srgbClr val="000000"/>
                      </a:solidFill>
                      <a:prstDash val="solid"/>
                      <a:round/>
                      <a:headEnd type="none" w="med" len="med"/>
                      <a:tailEnd type="none" w="med" len="med"/>
                    </a:lnT>
                    <a:lnB cmpd="sng" algn="ctr" cap="flat" w="4762">
                      <a:solidFill>
                        <a:srgbClr val="000000"/>
                      </a:solidFill>
                      <a:prstDash val="solid"/>
                      <a:round/>
                      <a:headEnd type="none" w="med" len="med"/>
                      <a:tailEnd type="none" w="med" len="med"/>
                    </a:lnB>
                  </a:tcPr>
                </a:tc>
              </a:tr>
              <a:tr h="2238718">
                <a:tc>
                  <a:txBody>
                    <a:bodyPr anchor="t" rtlCol="false"/>
                    <a:lstStyle/>
                    <a:p>
                      <a:pPr algn="l">
                        <a:lnSpc>
                          <a:spcPts val="2879"/>
                        </a:lnSpc>
                        <a:defRPr/>
                      </a:pPr>
                      <a:r>
                        <a:rPr lang="en-US" sz="2400" spc="-15">
                          <a:solidFill>
                            <a:srgbClr val="000000"/>
                          </a:solidFill>
                          <a:latin typeface="Avenir"/>
                          <a:ea typeface="Avenir"/>
                          <a:cs typeface="Avenir"/>
                          <a:sym typeface="Avenir"/>
                        </a:rPr>
                        <a:t>Participation</a:t>
                      </a:r>
                      <a:endParaRPr lang="en-US" sz="1100"/>
                    </a:p>
                  </a:txBody>
                  <a:tcPr marL="91440" marR="91440" marT="91440" marB="91440" anchor="t">
                    <a:lnL cmpd="sng" algn="ctr" cap="flat" w="4762">
                      <a:solidFill>
                        <a:srgbClr val="000000"/>
                      </a:solidFill>
                      <a:prstDash val="solid"/>
                      <a:round/>
                      <a:headEnd type="none" w="med" len="med"/>
                      <a:tailEnd type="none" w="med" len="med"/>
                    </a:lnL>
                    <a:lnR cmpd="sng" algn="ctr" cap="flat" w="4762">
                      <a:solidFill>
                        <a:srgbClr val="000000"/>
                      </a:solidFill>
                      <a:prstDash val="solid"/>
                      <a:round/>
                      <a:headEnd type="none" w="med" len="med"/>
                      <a:tailEnd type="none" w="med" len="med"/>
                    </a:lnR>
                    <a:lnT cmpd="sng" algn="ctr" cap="flat" w="4762">
                      <a:solidFill>
                        <a:srgbClr val="000000"/>
                      </a:solidFill>
                      <a:prstDash val="solid"/>
                      <a:round/>
                      <a:headEnd type="none" w="med" len="med"/>
                      <a:tailEnd type="none" w="med" len="med"/>
                    </a:lnT>
                    <a:lnB cmpd="sng" algn="ctr" cap="flat" w="4762">
                      <a:solidFill>
                        <a:srgbClr val="000000"/>
                      </a:solidFill>
                      <a:prstDash val="solid"/>
                      <a:round/>
                      <a:headEnd type="none" w="med" len="med"/>
                      <a:tailEnd type="none" w="med" len="med"/>
                    </a:lnB>
                  </a:tcPr>
                </a:tc>
                <a:tc>
                  <a:txBody>
                    <a:bodyPr anchor="t" rtlCol="false"/>
                    <a:lstStyle/>
                    <a:p>
                      <a:pPr algn="l" marL="516255" indent="-172085" lvl="2">
                        <a:lnSpc>
                          <a:spcPts val="2865"/>
                        </a:lnSpc>
                        <a:buFont typeface="Arial"/>
                        <a:buChar char="⚬"/>
                        <a:defRPr/>
                      </a:pPr>
                      <a:r>
                        <a:rPr lang="en-US" sz="2400" spc="-15">
                          <a:solidFill>
                            <a:srgbClr val="000000"/>
                          </a:solidFill>
                          <a:latin typeface="Avenir"/>
                          <a:ea typeface="Avenir"/>
                          <a:cs typeface="Avenir"/>
                          <a:sym typeface="Avenir"/>
                        </a:rPr>
                        <a:t>Taux de participation aux dons</a:t>
                      </a:r>
                      <a:endParaRPr lang="en-US" sz="1100"/>
                    </a:p>
                    <a:p>
                      <a:pPr algn="l" marL="516255" indent="-172085" lvl="2">
                        <a:lnSpc>
                          <a:spcPts val="2842"/>
                        </a:lnSpc>
                      </a:pPr>
                      <a:r>
                        <a:rPr lang="en-US" sz="2400" spc="-15">
                          <a:solidFill>
                            <a:srgbClr val="000000"/>
                          </a:solidFill>
                          <a:latin typeface="Avenir"/>
                          <a:ea typeface="Avenir"/>
                          <a:cs typeface="Avenir"/>
                          <a:sym typeface="Avenir"/>
                        </a:rPr>
                        <a:t>(= nº de donateurs ÷ nº d’employés)</a:t>
                      </a:r>
                    </a:p>
                    <a:p>
                      <a:pPr algn="l" marL="516255" indent="-172085" lvl="2">
                        <a:lnSpc>
                          <a:spcPts val="2842"/>
                        </a:lnSpc>
                        <a:buFont typeface="Arial"/>
                        <a:buChar char="⚬"/>
                      </a:pPr>
                      <a:r>
                        <a:rPr lang="en-US" sz="2400" spc="-15">
                          <a:solidFill>
                            <a:srgbClr val="000000"/>
                          </a:solidFill>
                          <a:latin typeface="Avenir"/>
                          <a:ea typeface="Avenir"/>
                          <a:cs typeface="Avenir"/>
                          <a:sym typeface="Avenir"/>
                        </a:rPr>
                        <a:t>Présence aux activités et/ou événements</a:t>
                      </a:r>
                    </a:p>
                    <a:p>
                      <a:pPr algn="l" marL="516255" indent="-172085" lvl="2">
                        <a:lnSpc>
                          <a:spcPts val="2850"/>
                        </a:lnSpc>
                        <a:buFont typeface="Arial"/>
                        <a:buChar char="⚬"/>
                      </a:pPr>
                      <a:r>
                        <a:rPr lang="en-US" sz="2400" spc="-30">
                          <a:solidFill>
                            <a:srgbClr val="000000"/>
                          </a:solidFill>
                          <a:latin typeface="Avenir"/>
                          <a:ea typeface="Avenir"/>
                          <a:cs typeface="Avenir"/>
                          <a:sym typeface="Avenir"/>
                        </a:rPr>
                        <a:t>Taux de connexion à la plateforme de dons</a:t>
                      </a:r>
                    </a:p>
                  </a:txBody>
                  <a:tcPr marL="91440" marR="91440" marT="91440" marB="91440" anchor="t">
                    <a:lnL cmpd="sng" algn="ctr" cap="flat" w="4762">
                      <a:solidFill>
                        <a:srgbClr val="000000"/>
                      </a:solidFill>
                      <a:prstDash val="solid"/>
                      <a:round/>
                      <a:headEnd type="none" w="med" len="med"/>
                      <a:tailEnd type="none" w="med" len="med"/>
                    </a:lnL>
                    <a:lnR cmpd="sng" algn="ctr" cap="flat" w="4762">
                      <a:solidFill>
                        <a:srgbClr val="000000"/>
                      </a:solidFill>
                      <a:prstDash val="solid"/>
                      <a:round/>
                      <a:headEnd type="none" w="med" len="med"/>
                      <a:tailEnd type="none" w="med" len="med"/>
                    </a:lnR>
                    <a:lnT cmpd="sng" algn="ctr" cap="flat" w="4762">
                      <a:solidFill>
                        <a:srgbClr val="000000"/>
                      </a:solidFill>
                      <a:prstDash val="solid"/>
                      <a:round/>
                      <a:headEnd type="none" w="med" len="med"/>
                      <a:tailEnd type="none" w="med" len="med"/>
                    </a:lnT>
                    <a:lnB cmpd="sng" algn="ctr" cap="flat" w="4762">
                      <a:solidFill>
                        <a:srgbClr val="000000"/>
                      </a:solidFill>
                      <a:prstDash val="solid"/>
                      <a:round/>
                      <a:headEnd type="none" w="med" len="med"/>
                      <a:tailEnd type="none" w="med" len="med"/>
                    </a:lnB>
                  </a:tcPr>
                </a:tc>
                <a:tc>
                  <a:txBody>
                    <a:bodyPr anchor="t" rtlCol="false"/>
                    <a:lstStyle/>
                    <a:p>
                      <a:pPr algn="l" marL="516255" indent="-172085" lvl="2">
                        <a:lnSpc>
                          <a:spcPts val="2865"/>
                        </a:lnSpc>
                        <a:buFont typeface="Arial"/>
                        <a:buChar char="⚬"/>
                        <a:defRPr/>
                      </a:pPr>
                      <a:r>
                        <a:rPr lang="en-US" sz="2400">
                          <a:solidFill>
                            <a:srgbClr val="000000"/>
                          </a:solidFill>
                          <a:latin typeface="Avenir"/>
                          <a:ea typeface="Avenir"/>
                          <a:cs typeface="Avenir"/>
                          <a:sym typeface="Avenir"/>
                        </a:rPr>
                        <a:t>Offrir des récompenses pour les dons faits tôt</a:t>
                      </a:r>
                      <a:endParaRPr lang="en-US" sz="1100"/>
                    </a:p>
                    <a:p>
                      <a:pPr algn="l" marL="516255" indent="-172085" lvl="2">
                        <a:lnSpc>
                          <a:spcPts val="2842"/>
                        </a:lnSpc>
                        <a:buFont typeface="Arial"/>
                        <a:buChar char="⚬"/>
                      </a:pPr>
                      <a:r>
                        <a:rPr lang="en-US" sz="2400">
                          <a:solidFill>
                            <a:srgbClr val="000000"/>
                          </a:solidFill>
                          <a:latin typeface="Avenir"/>
                          <a:ea typeface="Avenir"/>
                          <a:cs typeface="Avenir"/>
                          <a:sym typeface="Avenir"/>
                        </a:rPr>
                        <a:t>Organiser peu d’événements, simples et amusants</a:t>
                      </a:r>
                    </a:p>
                    <a:p>
                      <a:pPr algn="l" marL="516255" indent="-172085" lvl="2">
                        <a:lnSpc>
                          <a:spcPts val="2850"/>
                        </a:lnSpc>
                        <a:buFont typeface="Arial"/>
                        <a:buChar char="⚬"/>
                      </a:pPr>
                      <a:r>
                        <a:rPr lang="en-US" sz="2400">
                          <a:solidFill>
                            <a:srgbClr val="000000"/>
                          </a:solidFill>
                          <a:latin typeface="Avenir"/>
                          <a:ea typeface="Avenir"/>
                          <a:cs typeface="Avenir"/>
                          <a:sym typeface="Avenir"/>
                        </a:rPr>
                        <a:t>Diriger les employés vers votre système de dons en ligne dans les courriels de campagne</a:t>
                      </a:r>
                    </a:p>
                  </a:txBody>
                  <a:tcPr marL="91440" marR="91440" marT="91440" marB="91440" anchor="t">
                    <a:lnL cmpd="sng" algn="ctr" cap="flat" w="4762">
                      <a:solidFill>
                        <a:srgbClr val="000000"/>
                      </a:solidFill>
                      <a:prstDash val="solid"/>
                      <a:round/>
                      <a:headEnd type="none" w="med" len="med"/>
                      <a:tailEnd type="none" w="med" len="med"/>
                    </a:lnL>
                    <a:lnR cmpd="sng" algn="ctr" cap="flat" w="4762">
                      <a:solidFill>
                        <a:srgbClr val="000000"/>
                      </a:solidFill>
                      <a:prstDash val="solid"/>
                      <a:round/>
                      <a:headEnd type="none" w="med" len="med"/>
                      <a:tailEnd type="none" w="med" len="med"/>
                    </a:lnR>
                    <a:lnT cmpd="sng" algn="ctr" cap="flat" w="4762">
                      <a:solidFill>
                        <a:srgbClr val="000000"/>
                      </a:solidFill>
                      <a:prstDash val="solid"/>
                      <a:round/>
                      <a:headEnd type="none" w="med" len="med"/>
                      <a:tailEnd type="none" w="med" len="med"/>
                    </a:lnT>
                    <a:lnB cmpd="sng" algn="ctr" cap="flat" w="4762">
                      <a:solidFill>
                        <a:srgbClr val="000000"/>
                      </a:solidFill>
                      <a:prstDash val="solid"/>
                      <a:round/>
                      <a:headEnd type="none" w="med" len="med"/>
                      <a:tailEnd type="none" w="med" len="med"/>
                    </a:lnB>
                  </a:tcPr>
                </a:tc>
              </a:tr>
              <a:tr h="2175782">
                <a:tc>
                  <a:txBody>
                    <a:bodyPr anchor="t" rtlCol="false"/>
                    <a:lstStyle/>
                    <a:p>
                      <a:pPr algn="l">
                        <a:lnSpc>
                          <a:spcPts val="2879"/>
                        </a:lnSpc>
                        <a:defRPr/>
                      </a:pPr>
                      <a:r>
                        <a:rPr lang="en-US" sz="2400" spc="-15">
                          <a:solidFill>
                            <a:srgbClr val="000000"/>
                          </a:solidFill>
                          <a:latin typeface="Avenir"/>
                          <a:ea typeface="Avenir"/>
                          <a:cs typeface="Avenir"/>
                          <a:sym typeface="Avenir"/>
                        </a:rPr>
                        <a:t>Financier</a:t>
                      </a:r>
                      <a:endParaRPr lang="en-US" sz="1100"/>
                    </a:p>
                  </a:txBody>
                  <a:tcPr marL="91440" marR="91440" marT="91440" marB="91440" anchor="t">
                    <a:lnL cmpd="sng" algn="ctr" cap="flat" w="4762">
                      <a:solidFill>
                        <a:srgbClr val="000000"/>
                      </a:solidFill>
                      <a:prstDash val="solid"/>
                      <a:round/>
                      <a:headEnd type="none" w="med" len="med"/>
                      <a:tailEnd type="none" w="med" len="med"/>
                    </a:lnL>
                    <a:lnR cmpd="sng" algn="ctr" cap="flat" w="4762">
                      <a:solidFill>
                        <a:srgbClr val="000000"/>
                      </a:solidFill>
                      <a:prstDash val="solid"/>
                      <a:round/>
                      <a:headEnd type="none" w="med" len="med"/>
                      <a:tailEnd type="none" w="med" len="med"/>
                    </a:lnR>
                    <a:lnT cmpd="sng" algn="ctr" cap="flat" w="4762">
                      <a:solidFill>
                        <a:srgbClr val="000000"/>
                      </a:solidFill>
                      <a:prstDash val="solid"/>
                      <a:round/>
                      <a:headEnd type="none" w="med" len="med"/>
                      <a:tailEnd type="none" w="med" len="med"/>
                    </a:lnT>
                    <a:lnB cmpd="sng" algn="ctr" cap="flat" w="4762">
                      <a:solidFill>
                        <a:srgbClr val="000000"/>
                      </a:solidFill>
                      <a:prstDash val="solid"/>
                      <a:round/>
                      <a:headEnd type="none" w="med" len="med"/>
                      <a:tailEnd type="none" w="med" len="med"/>
                    </a:lnB>
                  </a:tcPr>
                </a:tc>
                <a:tc>
                  <a:txBody>
                    <a:bodyPr anchor="t" rtlCol="false"/>
                    <a:lstStyle/>
                    <a:p>
                      <a:pPr algn="l" marL="516255" indent="-172085" lvl="2">
                        <a:lnSpc>
                          <a:spcPts val="2865"/>
                        </a:lnSpc>
                        <a:buFont typeface="Arial"/>
                        <a:buChar char="⚬"/>
                        <a:defRPr/>
                      </a:pPr>
                      <a:r>
                        <a:rPr lang="en-US" sz="2400">
                          <a:solidFill>
                            <a:srgbClr val="000000"/>
                          </a:solidFill>
                          <a:latin typeface="Avenir"/>
                          <a:ea typeface="Avenir"/>
                          <a:cs typeface="Avenir"/>
                          <a:sym typeface="Avenir"/>
                        </a:rPr>
                        <a:t>Augmentation du montant total amassé d’une année à l’autre</a:t>
                      </a:r>
                      <a:endParaRPr lang="en-US" sz="1100"/>
                    </a:p>
                    <a:p>
                      <a:pPr algn="l" marL="516255" indent="-172085" lvl="2">
                        <a:lnSpc>
                          <a:spcPts val="2865"/>
                        </a:lnSpc>
                        <a:buFont typeface="Arial"/>
                        <a:buChar char="⚬"/>
                      </a:pPr>
                      <a:r>
                        <a:rPr lang="en-US" sz="2400" spc="-45">
                          <a:solidFill>
                            <a:srgbClr val="000000"/>
                          </a:solidFill>
                          <a:latin typeface="Avenir"/>
                          <a:ea typeface="Avenir"/>
                          <a:cs typeface="Avenir"/>
                          <a:sym typeface="Avenir"/>
                        </a:rPr>
                        <a:t>Recruter de nouveaux donateurs Leadership</a:t>
                      </a:r>
                    </a:p>
                    <a:p>
                      <a:pPr algn="l" marL="516255" indent="-172085" lvl="2">
                        <a:lnSpc>
                          <a:spcPts val="2865"/>
                        </a:lnSpc>
                        <a:buFont typeface="Arial"/>
                        <a:buChar char="⚬"/>
                      </a:pPr>
                      <a:r>
                        <a:rPr lang="en-US" sz="2400" spc="-45">
                          <a:solidFill>
                            <a:srgbClr val="000000"/>
                          </a:solidFill>
                          <a:latin typeface="Avenir"/>
                          <a:ea typeface="Avenir"/>
                          <a:cs typeface="Avenir"/>
                          <a:sym typeface="Avenir"/>
                        </a:rPr>
                        <a:t>Augmenter le montant donné par les donateurs Leadership</a:t>
                      </a:r>
                    </a:p>
                  </a:txBody>
                  <a:tcPr marL="91440" marR="91440" marT="91440" marB="91440" anchor="t">
                    <a:lnL cmpd="sng" algn="ctr" cap="flat" w="4762">
                      <a:solidFill>
                        <a:srgbClr val="000000"/>
                      </a:solidFill>
                      <a:prstDash val="solid"/>
                      <a:round/>
                      <a:headEnd type="none" w="med" len="med"/>
                      <a:tailEnd type="none" w="med" len="med"/>
                    </a:lnL>
                    <a:lnR cmpd="sng" algn="ctr" cap="flat" w="4762">
                      <a:solidFill>
                        <a:srgbClr val="000000"/>
                      </a:solidFill>
                      <a:prstDash val="solid"/>
                      <a:round/>
                      <a:headEnd type="none" w="med" len="med"/>
                      <a:tailEnd type="none" w="med" len="med"/>
                    </a:lnR>
                    <a:lnT cmpd="sng" algn="ctr" cap="flat" w="4762">
                      <a:solidFill>
                        <a:srgbClr val="000000"/>
                      </a:solidFill>
                      <a:prstDash val="solid"/>
                      <a:round/>
                      <a:headEnd type="none" w="med" len="med"/>
                      <a:tailEnd type="none" w="med" len="med"/>
                    </a:lnT>
                    <a:lnB cmpd="sng" algn="ctr" cap="flat" w="4762">
                      <a:solidFill>
                        <a:srgbClr val="000000"/>
                      </a:solidFill>
                      <a:prstDash val="solid"/>
                      <a:round/>
                      <a:headEnd type="none" w="med" len="med"/>
                      <a:tailEnd type="none" w="med" len="med"/>
                    </a:lnB>
                  </a:tcPr>
                </a:tc>
                <a:tc>
                  <a:txBody>
                    <a:bodyPr anchor="t" rtlCol="false"/>
                    <a:lstStyle/>
                    <a:p>
                      <a:pPr algn="l" marL="516255" indent="-172085" lvl="2">
                        <a:lnSpc>
                          <a:spcPts val="2850"/>
                        </a:lnSpc>
                        <a:buFont typeface="Arial"/>
                        <a:buChar char="⚬"/>
                        <a:defRPr/>
                      </a:pPr>
                      <a:r>
                        <a:rPr lang="en-US" sz="2400">
                          <a:solidFill>
                            <a:srgbClr val="000000"/>
                          </a:solidFill>
                          <a:latin typeface="Avenir"/>
                          <a:ea typeface="Avenir"/>
                          <a:cs typeface="Avenir"/>
                          <a:sym typeface="Avenir"/>
                        </a:rPr>
                        <a:t>Inclure une demande de don claire et convaincante dans votre campagne</a:t>
                      </a:r>
                      <a:endParaRPr lang="en-US" sz="1100"/>
                    </a:p>
                    <a:p>
                      <a:pPr algn="l" marL="516255" indent="-172085" lvl="2">
                        <a:lnSpc>
                          <a:spcPts val="2729"/>
                        </a:lnSpc>
                        <a:buFont typeface="Arial"/>
                        <a:buChar char="⚬"/>
                      </a:pPr>
                      <a:r>
                        <a:rPr lang="en-US" sz="2400" spc="-15">
                          <a:solidFill>
                            <a:srgbClr val="000000"/>
                          </a:solidFill>
                          <a:latin typeface="Avenir"/>
                          <a:ea typeface="Avenir"/>
                          <a:cs typeface="Avenir"/>
                          <a:sym typeface="Avenir"/>
                        </a:rPr>
                        <a:t>Tirer parti d’un don jumelé de l’entreprise et de la communauté</a:t>
                      </a:r>
                    </a:p>
                  </a:txBody>
                  <a:tcPr marL="91440" marR="91440" marT="91440" marB="91440" anchor="t">
                    <a:lnL cmpd="sng" algn="ctr" cap="flat" w="4762">
                      <a:solidFill>
                        <a:srgbClr val="000000"/>
                      </a:solidFill>
                      <a:prstDash val="solid"/>
                      <a:round/>
                      <a:headEnd type="none" w="med" len="med"/>
                      <a:tailEnd type="none" w="med" len="med"/>
                    </a:lnL>
                    <a:lnR cmpd="sng" algn="ctr" cap="flat" w="4762">
                      <a:solidFill>
                        <a:srgbClr val="000000"/>
                      </a:solidFill>
                      <a:prstDash val="solid"/>
                      <a:round/>
                      <a:headEnd type="none" w="med" len="med"/>
                      <a:tailEnd type="none" w="med" len="med"/>
                    </a:lnR>
                    <a:lnT cmpd="sng" algn="ctr" cap="flat" w="4762">
                      <a:solidFill>
                        <a:srgbClr val="000000"/>
                      </a:solidFill>
                      <a:prstDash val="solid"/>
                      <a:round/>
                      <a:headEnd type="none" w="med" len="med"/>
                      <a:tailEnd type="none" w="med" len="med"/>
                    </a:lnT>
                    <a:lnB cmpd="sng" algn="ctr" cap="flat" w="4762">
                      <a:solidFill>
                        <a:srgbClr val="000000"/>
                      </a:solidFill>
                      <a:prstDash val="solid"/>
                      <a:round/>
                      <a:headEnd type="none" w="med" len="med"/>
                      <a:tailEnd type="none" w="med" len="med"/>
                    </a:lnB>
                  </a:tcPr>
                </a:tc>
              </a:tr>
            </a:tbl>
          </a:graphicData>
        </a:graphic>
      </p:graphicFrame>
    </p:spTree>
  </p:cSld>
  <p:clrMapOvr>
    <a:masterClrMapping/>
  </p:clrMapOvr>
</p:sld>
</file>

<file path=ppt/slides/slide16.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grpSp>
        <p:nvGrpSpPr>
          <p:cNvPr name="Group 2" id="2"/>
          <p:cNvGrpSpPr/>
          <p:nvPr/>
        </p:nvGrpSpPr>
        <p:grpSpPr>
          <a:xfrm rot="0">
            <a:off x="0" y="8776668"/>
            <a:ext cx="18288000" cy="1510379"/>
            <a:chOff x="0" y="0"/>
            <a:chExt cx="24384000" cy="2013839"/>
          </a:xfrm>
        </p:grpSpPr>
        <p:sp>
          <p:nvSpPr>
            <p:cNvPr name="Freeform 3" id="3" descr="A red and black rectangle  AI-generated content may be incorrect."/>
            <p:cNvSpPr/>
            <p:nvPr/>
          </p:nvSpPr>
          <p:spPr>
            <a:xfrm flipH="false" flipV="false" rot="0">
              <a:off x="0" y="0"/>
              <a:ext cx="24384000" cy="2013839"/>
            </a:xfrm>
            <a:custGeom>
              <a:avLst/>
              <a:gdLst/>
              <a:ahLst/>
              <a:cxnLst/>
              <a:rect r="r" b="b" t="t" l="l"/>
              <a:pathLst>
                <a:path h="2013839" w="24384000">
                  <a:moveTo>
                    <a:pt x="0" y="0"/>
                  </a:moveTo>
                  <a:lnTo>
                    <a:pt x="24384000" y="0"/>
                  </a:lnTo>
                  <a:lnTo>
                    <a:pt x="24384000" y="2013839"/>
                  </a:lnTo>
                  <a:lnTo>
                    <a:pt x="0" y="2013839"/>
                  </a:lnTo>
                  <a:lnTo>
                    <a:pt x="0" y="0"/>
                  </a:lnTo>
                  <a:close/>
                </a:path>
              </a:pathLst>
            </a:custGeom>
            <a:blipFill>
              <a:blip r:embed="rId2"/>
              <a:stretch>
                <a:fillRect l="0" t="-174" r="0" b="-174"/>
              </a:stretch>
            </a:blipFill>
          </p:spPr>
        </p:sp>
      </p:grpSp>
      <p:sp>
        <p:nvSpPr>
          <p:cNvPr name="TextBox 4" id="4"/>
          <p:cNvSpPr txBox="true"/>
          <p:nvPr/>
        </p:nvSpPr>
        <p:spPr>
          <a:xfrm rot="0">
            <a:off x="1339215" y="547135"/>
            <a:ext cx="15590520" cy="689296"/>
          </a:xfrm>
          <a:prstGeom prst="rect">
            <a:avLst/>
          </a:prstGeom>
        </p:spPr>
        <p:txBody>
          <a:bodyPr anchor="t" rtlCol="false" tIns="0" lIns="0" bIns="0" rIns="0">
            <a:spAutoFit/>
          </a:bodyPr>
          <a:lstStyle/>
          <a:p>
            <a:pPr algn="l">
              <a:lnSpc>
                <a:spcPts val="5248"/>
              </a:lnSpc>
            </a:pPr>
            <a:r>
              <a:rPr lang="en-US" sz="4859" b="true">
                <a:solidFill>
                  <a:srgbClr val="000000"/>
                </a:solidFill>
                <a:latin typeface="Avenir Bold"/>
                <a:ea typeface="Avenir Bold"/>
                <a:cs typeface="Avenir Bold"/>
                <a:sym typeface="Avenir Bold"/>
              </a:rPr>
              <a:t>Stimuler les dons	</a:t>
            </a:r>
          </a:p>
        </p:txBody>
      </p:sp>
      <p:sp>
        <p:nvSpPr>
          <p:cNvPr name="TextBox 5" id="5"/>
          <p:cNvSpPr txBox="true"/>
          <p:nvPr/>
        </p:nvSpPr>
        <p:spPr>
          <a:xfrm rot="0">
            <a:off x="1348740" y="1682306"/>
            <a:ext cx="15590520" cy="5489829"/>
          </a:xfrm>
          <a:prstGeom prst="rect">
            <a:avLst/>
          </a:prstGeom>
        </p:spPr>
        <p:txBody>
          <a:bodyPr anchor="t" rtlCol="false" tIns="0" lIns="0" bIns="0" rIns="0">
            <a:spAutoFit/>
          </a:bodyPr>
          <a:lstStyle/>
          <a:p>
            <a:pPr algn="just">
              <a:lnSpc>
                <a:spcPts val="3886"/>
              </a:lnSpc>
            </a:pPr>
            <a:r>
              <a:rPr lang="en-US" sz="2700">
                <a:solidFill>
                  <a:srgbClr val="000000"/>
                </a:solidFill>
                <a:latin typeface="Avenir"/>
                <a:ea typeface="Avenir"/>
                <a:cs typeface="Avenir"/>
                <a:sym typeface="Avenir"/>
              </a:rPr>
              <a:t>Offrir des incitatifs peut être un excellent moyen d’augmenter la participation à votre campagne de dons des employés. Votre organisation dispose de plusieurs façons de soutenir les causes qui vous tiennent à cœur, à vous et à vos employés, pour créer un changement significatif dans votre communauté.</a:t>
            </a:r>
          </a:p>
          <a:p>
            <a:pPr algn="just">
              <a:lnSpc>
                <a:spcPts val="3886"/>
              </a:lnSpc>
            </a:pPr>
          </a:p>
          <a:p>
            <a:pPr algn="l" marL="579596" indent="-193199" lvl="2">
              <a:lnSpc>
                <a:spcPts val="3886"/>
              </a:lnSpc>
              <a:buFont typeface="Arial"/>
              <a:buChar char="⚬"/>
            </a:pPr>
            <a:r>
              <a:rPr lang="en-US" sz="2700">
                <a:solidFill>
                  <a:srgbClr val="000000"/>
                </a:solidFill>
                <a:latin typeface="Avenir"/>
                <a:ea typeface="Avenir"/>
                <a:cs typeface="Avenir"/>
                <a:sym typeface="Avenir"/>
              </a:rPr>
              <a:t>Faites la promotion d’un don jumelé de l’entreprise pour augmenter la participation et créer un impact social plus important (1:1, 1:2, 1:0,5)</a:t>
            </a:r>
          </a:p>
          <a:p>
            <a:pPr algn="l" marL="579596" indent="-193199" lvl="2">
              <a:lnSpc>
                <a:spcPts val="3886"/>
              </a:lnSpc>
              <a:buFont typeface="Arial"/>
              <a:buChar char="⚬"/>
            </a:pPr>
            <a:r>
              <a:rPr lang="en-US" sz="2700">
                <a:solidFill>
                  <a:srgbClr val="000000"/>
                </a:solidFill>
                <a:latin typeface="Avenir"/>
                <a:ea typeface="Avenir"/>
                <a:cs typeface="Avenir"/>
                <a:sym typeface="Avenir"/>
              </a:rPr>
              <a:t>Jumelez les nouveaux donateurs, les nouveaux dons Leadership ou les dons Leadership augmentés, ou jumelez des fonds en échange du temps de bénévolat des employés (dollars contre heures)</a:t>
            </a:r>
          </a:p>
          <a:p>
            <a:pPr algn="l" marL="579596" indent="-193199" lvl="2">
              <a:lnSpc>
                <a:spcPts val="3886"/>
              </a:lnSpc>
              <a:buFont typeface="Arial"/>
              <a:buChar char="⚬"/>
            </a:pPr>
            <a:r>
              <a:rPr lang="en-US" sz="2700">
                <a:solidFill>
                  <a:srgbClr val="000000"/>
                </a:solidFill>
                <a:latin typeface="Avenir"/>
                <a:ea typeface="Avenir"/>
                <a:cs typeface="Avenir"/>
                <a:sym typeface="Avenir"/>
              </a:rPr>
              <a:t>Offrez des récompenses et/ou des prix pour les dons</a:t>
            </a:r>
          </a:p>
          <a:p>
            <a:pPr algn="l" marL="579596" indent="-193199" lvl="2">
              <a:lnSpc>
                <a:spcPts val="3886"/>
              </a:lnSpc>
              <a:buFont typeface="Arial"/>
              <a:buChar char="⚬"/>
            </a:pPr>
            <a:r>
              <a:rPr lang="en-US" sz="2700">
                <a:solidFill>
                  <a:srgbClr val="000000"/>
                </a:solidFill>
                <a:latin typeface="Avenir"/>
                <a:ea typeface="Avenir"/>
                <a:cs typeface="Avenir"/>
                <a:sym typeface="Avenir"/>
              </a:rPr>
              <a:t>Tirages hâtifs pour les dons faits tôt dans la campagne, prix pour l’atteinte des objectifs de campagne, etc.</a:t>
            </a:r>
          </a:p>
        </p:txBody>
      </p:sp>
    </p:spTree>
  </p:cSld>
  <p:clrMapOvr>
    <a:masterClrMapping/>
  </p:clrMapOvr>
</p:sld>
</file>

<file path=ppt/slides/slide17.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grpSp>
        <p:nvGrpSpPr>
          <p:cNvPr name="Group 2" id="2"/>
          <p:cNvGrpSpPr/>
          <p:nvPr/>
        </p:nvGrpSpPr>
        <p:grpSpPr>
          <a:xfrm rot="0">
            <a:off x="0" y="8776668"/>
            <a:ext cx="18288000" cy="1510379"/>
            <a:chOff x="0" y="0"/>
            <a:chExt cx="24384000" cy="2013839"/>
          </a:xfrm>
        </p:grpSpPr>
        <p:sp>
          <p:nvSpPr>
            <p:cNvPr name="Freeform 3" id="3" descr="A red and black rectangle  AI-generated content may be incorrect."/>
            <p:cNvSpPr/>
            <p:nvPr/>
          </p:nvSpPr>
          <p:spPr>
            <a:xfrm flipH="false" flipV="false" rot="0">
              <a:off x="0" y="0"/>
              <a:ext cx="24384000" cy="2013839"/>
            </a:xfrm>
            <a:custGeom>
              <a:avLst/>
              <a:gdLst/>
              <a:ahLst/>
              <a:cxnLst/>
              <a:rect r="r" b="b" t="t" l="l"/>
              <a:pathLst>
                <a:path h="2013839" w="24384000">
                  <a:moveTo>
                    <a:pt x="0" y="0"/>
                  </a:moveTo>
                  <a:lnTo>
                    <a:pt x="24384000" y="0"/>
                  </a:lnTo>
                  <a:lnTo>
                    <a:pt x="24384000" y="2013839"/>
                  </a:lnTo>
                  <a:lnTo>
                    <a:pt x="0" y="2013839"/>
                  </a:lnTo>
                  <a:lnTo>
                    <a:pt x="0" y="0"/>
                  </a:lnTo>
                  <a:close/>
                </a:path>
              </a:pathLst>
            </a:custGeom>
            <a:blipFill>
              <a:blip r:embed="rId2"/>
              <a:stretch>
                <a:fillRect l="0" t="-174" r="0" b="-174"/>
              </a:stretch>
            </a:blipFill>
          </p:spPr>
        </p:sp>
      </p:grpSp>
      <p:grpSp>
        <p:nvGrpSpPr>
          <p:cNvPr name="Group 4" id="4"/>
          <p:cNvGrpSpPr/>
          <p:nvPr/>
        </p:nvGrpSpPr>
        <p:grpSpPr>
          <a:xfrm rot="0">
            <a:off x="1289085" y="6015509"/>
            <a:ext cx="1913001" cy="1923098"/>
            <a:chOff x="0" y="0"/>
            <a:chExt cx="2550668" cy="2564130"/>
          </a:xfrm>
        </p:grpSpPr>
        <p:sp>
          <p:nvSpPr>
            <p:cNvPr name="Freeform 5" id="5"/>
            <p:cNvSpPr/>
            <p:nvPr/>
          </p:nvSpPr>
          <p:spPr>
            <a:xfrm flipH="false" flipV="false" rot="0">
              <a:off x="0" y="0"/>
              <a:ext cx="2550668" cy="2564130"/>
            </a:xfrm>
            <a:custGeom>
              <a:avLst/>
              <a:gdLst/>
              <a:ahLst/>
              <a:cxnLst/>
              <a:rect r="r" b="b" t="t" l="l"/>
              <a:pathLst>
                <a:path h="2564130" w="2550668">
                  <a:moveTo>
                    <a:pt x="0" y="0"/>
                  </a:moveTo>
                  <a:lnTo>
                    <a:pt x="2550668" y="0"/>
                  </a:lnTo>
                  <a:lnTo>
                    <a:pt x="2550668" y="2564130"/>
                  </a:lnTo>
                  <a:lnTo>
                    <a:pt x="0" y="2564130"/>
                  </a:lnTo>
                  <a:lnTo>
                    <a:pt x="0" y="0"/>
                  </a:lnTo>
                  <a:close/>
                </a:path>
              </a:pathLst>
            </a:custGeom>
            <a:blipFill>
              <a:blip r:embed="rId3"/>
              <a:stretch>
                <a:fillRect l="-263" t="0" r="-263" b="0"/>
              </a:stretch>
            </a:blipFill>
          </p:spPr>
        </p:sp>
      </p:grpSp>
      <p:grpSp>
        <p:nvGrpSpPr>
          <p:cNvPr name="Group 6" id="6"/>
          <p:cNvGrpSpPr/>
          <p:nvPr/>
        </p:nvGrpSpPr>
        <p:grpSpPr>
          <a:xfrm rot="0">
            <a:off x="1289085" y="3180131"/>
            <a:ext cx="1913096" cy="1908715"/>
            <a:chOff x="0" y="0"/>
            <a:chExt cx="2550795" cy="2544953"/>
          </a:xfrm>
        </p:grpSpPr>
        <p:sp>
          <p:nvSpPr>
            <p:cNvPr name="Freeform 7" id="7"/>
            <p:cNvSpPr/>
            <p:nvPr/>
          </p:nvSpPr>
          <p:spPr>
            <a:xfrm flipH="false" flipV="false" rot="0">
              <a:off x="0" y="0"/>
              <a:ext cx="2550795" cy="2544953"/>
            </a:xfrm>
            <a:custGeom>
              <a:avLst/>
              <a:gdLst/>
              <a:ahLst/>
              <a:cxnLst/>
              <a:rect r="r" b="b" t="t" l="l"/>
              <a:pathLst>
                <a:path h="2544953" w="2550795">
                  <a:moveTo>
                    <a:pt x="0" y="0"/>
                  </a:moveTo>
                  <a:lnTo>
                    <a:pt x="2550795" y="0"/>
                  </a:lnTo>
                  <a:lnTo>
                    <a:pt x="2550795" y="2544953"/>
                  </a:lnTo>
                  <a:lnTo>
                    <a:pt x="0" y="2544953"/>
                  </a:lnTo>
                  <a:lnTo>
                    <a:pt x="0" y="0"/>
                  </a:lnTo>
                  <a:close/>
                </a:path>
              </a:pathLst>
            </a:custGeom>
            <a:blipFill>
              <a:blip r:embed="rId4"/>
              <a:stretch>
                <a:fillRect l="-260" t="0" r="-260" b="0"/>
              </a:stretch>
            </a:blipFill>
          </p:spPr>
        </p:sp>
      </p:grpSp>
      <p:sp>
        <p:nvSpPr>
          <p:cNvPr name="TextBox 8" id="8"/>
          <p:cNvSpPr txBox="true"/>
          <p:nvPr/>
        </p:nvSpPr>
        <p:spPr>
          <a:xfrm rot="0">
            <a:off x="3356096" y="3498713"/>
            <a:ext cx="3636645" cy="1199198"/>
          </a:xfrm>
          <a:prstGeom prst="rect">
            <a:avLst/>
          </a:prstGeom>
        </p:spPr>
        <p:txBody>
          <a:bodyPr anchor="t" rtlCol="false" tIns="0" lIns="0" bIns="0" rIns="0">
            <a:spAutoFit/>
          </a:bodyPr>
          <a:lstStyle/>
          <a:p>
            <a:pPr algn="l">
              <a:lnSpc>
                <a:spcPts val="2850"/>
              </a:lnSpc>
            </a:pPr>
            <a:r>
              <a:rPr lang="en-US" sz="2400">
                <a:solidFill>
                  <a:srgbClr val="000000"/>
                </a:solidFill>
                <a:latin typeface="Avenir"/>
                <a:ea typeface="Avenir"/>
                <a:cs typeface="Avenir"/>
                <a:sym typeface="Avenir"/>
              </a:rPr>
              <a:t>Vous contrôlez l’orientation des dons corporatifs de votre organisation</a:t>
            </a:r>
          </a:p>
        </p:txBody>
      </p:sp>
      <p:sp>
        <p:nvSpPr>
          <p:cNvPr name="TextBox 9" id="9"/>
          <p:cNvSpPr txBox="true"/>
          <p:nvPr/>
        </p:nvSpPr>
        <p:spPr>
          <a:xfrm rot="0">
            <a:off x="3382766" y="6341245"/>
            <a:ext cx="3583305" cy="1199198"/>
          </a:xfrm>
          <a:prstGeom prst="rect">
            <a:avLst/>
          </a:prstGeom>
        </p:spPr>
        <p:txBody>
          <a:bodyPr anchor="t" rtlCol="false" tIns="0" lIns="0" bIns="0" rIns="0">
            <a:spAutoFit/>
          </a:bodyPr>
          <a:lstStyle/>
          <a:p>
            <a:pPr algn="l">
              <a:lnSpc>
                <a:spcPts val="2850"/>
              </a:lnSpc>
            </a:pPr>
            <a:r>
              <a:rPr lang="en-US" sz="2400">
                <a:solidFill>
                  <a:srgbClr val="000000"/>
                </a:solidFill>
                <a:latin typeface="Avenir"/>
                <a:ea typeface="Avenir"/>
                <a:cs typeface="Avenir"/>
                <a:sym typeface="Avenir"/>
              </a:rPr>
              <a:t>Centraide évalue et mesure l’impact de vos investissements</a:t>
            </a:r>
          </a:p>
        </p:txBody>
      </p:sp>
      <p:grpSp>
        <p:nvGrpSpPr>
          <p:cNvPr name="Group 10" id="10"/>
          <p:cNvGrpSpPr/>
          <p:nvPr/>
        </p:nvGrpSpPr>
        <p:grpSpPr>
          <a:xfrm rot="0">
            <a:off x="9786976" y="3215773"/>
            <a:ext cx="2065210" cy="1942338"/>
            <a:chOff x="0" y="0"/>
            <a:chExt cx="2753614" cy="2589784"/>
          </a:xfrm>
        </p:grpSpPr>
        <p:sp>
          <p:nvSpPr>
            <p:cNvPr name="Freeform 11" id="11"/>
            <p:cNvSpPr/>
            <p:nvPr/>
          </p:nvSpPr>
          <p:spPr>
            <a:xfrm flipH="false" flipV="false" rot="0">
              <a:off x="0" y="0"/>
              <a:ext cx="2753614" cy="2589784"/>
            </a:xfrm>
            <a:custGeom>
              <a:avLst/>
              <a:gdLst/>
              <a:ahLst/>
              <a:cxnLst/>
              <a:rect r="r" b="b" t="t" l="l"/>
              <a:pathLst>
                <a:path h="2589784" w="2753614">
                  <a:moveTo>
                    <a:pt x="0" y="0"/>
                  </a:moveTo>
                  <a:lnTo>
                    <a:pt x="2753614" y="0"/>
                  </a:lnTo>
                  <a:lnTo>
                    <a:pt x="2753614" y="2589784"/>
                  </a:lnTo>
                  <a:lnTo>
                    <a:pt x="0" y="2589784"/>
                  </a:lnTo>
                  <a:lnTo>
                    <a:pt x="0" y="0"/>
                  </a:lnTo>
                  <a:close/>
                </a:path>
              </a:pathLst>
            </a:custGeom>
            <a:blipFill>
              <a:blip r:embed="rId5"/>
              <a:stretch>
                <a:fillRect l="0" t="-209" r="0" b="-209"/>
              </a:stretch>
            </a:blipFill>
          </p:spPr>
        </p:sp>
      </p:grpSp>
      <p:grpSp>
        <p:nvGrpSpPr>
          <p:cNvPr name="Group 12" id="12"/>
          <p:cNvGrpSpPr/>
          <p:nvPr/>
        </p:nvGrpSpPr>
        <p:grpSpPr>
          <a:xfrm rot="0">
            <a:off x="9786976" y="5996173"/>
            <a:ext cx="1987677" cy="1942433"/>
            <a:chOff x="0" y="0"/>
            <a:chExt cx="2650236" cy="2589911"/>
          </a:xfrm>
        </p:grpSpPr>
        <p:sp>
          <p:nvSpPr>
            <p:cNvPr name="Freeform 13" id="13"/>
            <p:cNvSpPr/>
            <p:nvPr/>
          </p:nvSpPr>
          <p:spPr>
            <a:xfrm flipH="false" flipV="false" rot="0">
              <a:off x="0" y="0"/>
              <a:ext cx="2650236" cy="2589911"/>
            </a:xfrm>
            <a:custGeom>
              <a:avLst/>
              <a:gdLst/>
              <a:ahLst/>
              <a:cxnLst/>
              <a:rect r="r" b="b" t="t" l="l"/>
              <a:pathLst>
                <a:path h="2589911" w="2650236">
                  <a:moveTo>
                    <a:pt x="0" y="0"/>
                  </a:moveTo>
                  <a:lnTo>
                    <a:pt x="2650236" y="0"/>
                  </a:lnTo>
                  <a:lnTo>
                    <a:pt x="2650236" y="2589911"/>
                  </a:lnTo>
                  <a:lnTo>
                    <a:pt x="0" y="2589911"/>
                  </a:lnTo>
                  <a:lnTo>
                    <a:pt x="0" y="0"/>
                  </a:lnTo>
                  <a:close/>
                </a:path>
              </a:pathLst>
            </a:custGeom>
            <a:blipFill>
              <a:blip r:embed="rId6"/>
              <a:stretch>
                <a:fillRect l="0" t="-60" r="0" b="-60"/>
              </a:stretch>
            </a:blipFill>
          </p:spPr>
        </p:sp>
      </p:grpSp>
      <p:sp>
        <p:nvSpPr>
          <p:cNvPr name="TextBox 14" id="14"/>
          <p:cNvSpPr txBox="true"/>
          <p:nvPr/>
        </p:nvSpPr>
        <p:spPr>
          <a:xfrm rot="0">
            <a:off x="12105542" y="3498713"/>
            <a:ext cx="3801428" cy="1546860"/>
          </a:xfrm>
          <a:prstGeom prst="rect">
            <a:avLst/>
          </a:prstGeom>
        </p:spPr>
        <p:txBody>
          <a:bodyPr anchor="t" rtlCol="false" tIns="0" lIns="0" bIns="0" rIns="0">
            <a:spAutoFit/>
          </a:bodyPr>
          <a:lstStyle/>
          <a:p>
            <a:pPr algn="l">
              <a:lnSpc>
                <a:spcPts val="2850"/>
              </a:lnSpc>
            </a:pPr>
            <a:r>
              <a:rPr lang="en-US" sz="2400">
                <a:solidFill>
                  <a:srgbClr val="000000"/>
                </a:solidFill>
                <a:latin typeface="Avenir"/>
                <a:ea typeface="Avenir"/>
                <a:cs typeface="Avenir"/>
                <a:sym typeface="Avenir"/>
              </a:rPr>
              <a:t>Vous investissez dans un réseau d’organismes de bienfaisance et de programmes qui ont un impact durable dans votre communauté</a:t>
            </a:r>
          </a:p>
        </p:txBody>
      </p:sp>
      <p:sp>
        <p:nvSpPr>
          <p:cNvPr name="TextBox 15" id="15"/>
          <p:cNvSpPr txBox="true"/>
          <p:nvPr/>
        </p:nvSpPr>
        <p:spPr>
          <a:xfrm rot="0">
            <a:off x="12066794" y="6321909"/>
            <a:ext cx="4228147" cy="1199198"/>
          </a:xfrm>
          <a:prstGeom prst="rect">
            <a:avLst/>
          </a:prstGeom>
        </p:spPr>
        <p:txBody>
          <a:bodyPr anchor="t" rtlCol="false" tIns="0" lIns="0" bIns="0" rIns="0">
            <a:spAutoFit/>
          </a:bodyPr>
          <a:lstStyle/>
          <a:p>
            <a:pPr algn="l">
              <a:lnSpc>
                <a:spcPts val="2850"/>
              </a:lnSpc>
            </a:pPr>
            <a:r>
              <a:rPr lang="en-US" sz="2400">
                <a:solidFill>
                  <a:srgbClr val="000000"/>
                </a:solidFill>
                <a:latin typeface="Avenir"/>
                <a:ea typeface="Avenir"/>
                <a:cs typeface="Avenir"/>
                <a:sym typeface="Avenir"/>
              </a:rPr>
              <a:t>Centraide traite les reçus et distribue le don jumelé pour tous vos emplacements</a:t>
            </a:r>
          </a:p>
        </p:txBody>
      </p:sp>
      <p:sp>
        <p:nvSpPr>
          <p:cNvPr name="TextBox 16" id="16"/>
          <p:cNvSpPr txBox="true"/>
          <p:nvPr/>
        </p:nvSpPr>
        <p:spPr>
          <a:xfrm rot="0">
            <a:off x="316449" y="636422"/>
            <a:ext cx="17971551" cy="1436091"/>
          </a:xfrm>
          <a:prstGeom prst="rect">
            <a:avLst/>
          </a:prstGeom>
        </p:spPr>
        <p:txBody>
          <a:bodyPr anchor="t" rtlCol="false" tIns="0" lIns="0" bIns="0" rIns="0">
            <a:spAutoFit/>
          </a:bodyPr>
          <a:lstStyle/>
          <a:p>
            <a:pPr algn="l">
              <a:lnSpc>
                <a:spcPts val="5248"/>
              </a:lnSpc>
            </a:pPr>
            <a:r>
              <a:rPr lang="en-US" sz="4859" b="true">
                <a:solidFill>
                  <a:srgbClr val="000000"/>
                </a:solidFill>
                <a:latin typeface="Avenir Bold"/>
                <a:ea typeface="Avenir Bold"/>
                <a:cs typeface="Avenir Bold"/>
                <a:sym typeface="Avenir Bold"/>
              </a:rPr>
              <a:t>Les avantages du jumelage de dons corporatifs par l’entremise de Centraide</a:t>
            </a:r>
          </a:p>
        </p:txBody>
      </p:sp>
    </p:spTree>
  </p:cSld>
  <p:clrMapOvr>
    <a:masterClrMapping/>
  </p:clrMapOvr>
</p:sld>
</file>

<file path=ppt/slides/slide18.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grpSp>
        <p:nvGrpSpPr>
          <p:cNvPr name="Group 2" id="2"/>
          <p:cNvGrpSpPr/>
          <p:nvPr/>
        </p:nvGrpSpPr>
        <p:grpSpPr>
          <a:xfrm rot="0">
            <a:off x="0" y="0"/>
            <a:ext cx="18288000" cy="10287000"/>
            <a:chOff x="0" y="0"/>
            <a:chExt cx="24384000" cy="13716000"/>
          </a:xfrm>
        </p:grpSpPr>
        <p:sp>
          <p:nvSpPr>
            <p:cNvPr name="Freeform 3" id="3" descr="A black background with a black square  AI-generated content may be incorrect."/>
            <p:cNvSpPr/>
            <p:nvPr/>
          </p:nvSpPr>
          <p:spPr>
            <a:xfrm flipH="false" flipV="false" rot="0">
              <a:off x="0" y="0"/>
              <a:ext cx="24384000" cy="13716000"/>
            </a:xfrm>
            <a:custGeom>
              <a:avLst/>
              <a:gdLst/>
              <a:ahLst/>
              <a:cxnLst/>
              <a:rect r="r" b="b" t="t" l="l"/>
              <a:pathLst>
                <a:path h="13716000" w="24384000">
                  <a:moveTo>
                    <a:pt x="0" y="0"/>
                  </a:moveTo>
                  <a:lnTo>
                    <a:pt x="24384000" y="0"/>
                  </a:lnTo>
                  <a:lnTo>
                    <a:pt x="24384000" y="13716000"/>
                  </a:lnTo>
                  <a:lnTo>
                    <a:pt x="0" y="13716000"/>
                  </a:lnTo>
                  <a:lnTo>
                    <a:pt x="0" y="0"/>
                  </a:lnTo>
                  <a:close/>
                </a:path>
              </a:pathLst>
            </a:custGeom>
            <a:blipFill>
              <a:blip r:embed="rId2"/>
              <a:stretch>
                <a:fillRect l="0" t="0" r="0" b="0"/>
              </a:stretch>
            </a:blipFill>
          </p:spPr>
        </p:sp>
      </p:grpSp>
      <p:sp>
        <p:nvSpPr>
          <p:cNvPr name="TextBox 4" id="4"/>
          <p:cNvSpPr txBox="true"/>
          <p:nvPr/>
        </p:nvSpPr>
        <p:spPr>
          <a:xfrm rot="0">
            <a:off x="1028700" y="981075"/>
            <a:ext cx="14103515" cy="730901"/>
          </a:xfrm>
          <a:prstGeom prst="rect">
            <a:avLst/>
          </a:prstGeom>
        </p:spPr>
        <p:txBody>
          <a:bodyPr anchor="t" rtlCol="false" tIns="0" lIns="0" bIns="0" rIns="0">
            <a:spAutoFit/>
          </a:bodyPr>
          <a:lstStyle/>
          <a:p>
            <a:pPr algn="l">
              <a:lnSpc>
                <a:spcPts val="5248"/>
              </a:lnSpc>
            </a:pPr>
            <a:r>
              <a:rPr lang="en-US" sz="4859" b="true">
                <a:solidFill>
                  <a:srgbClr val="000000"/>
                </a:solidFill>
                <a:latin typeface="Avenir Bold"/>
                <a:ea typeface="Avenir Bold"/>
                <a:cs typeface="Avenir Bold"/>
                <a:sym typeface="Avenir Bold"/>
              </a:rPr>
              <a:t>Donateurs Leadership</a:t>
            </a:r>
          </a:p>
        </p:txBody>
      </p:sp>
      <p:sp>
        <p:nvSpPr>
          <p:cNvPr name="TextBox 5" id="5"/>
          <p:cNvSpPr txBox="true"/>
          <p:nvPr/>
        </p:nvSpPr>
        <p:spPr>
          <a:xfrm rot="0">
            <a:off x="1028700" y="2512222"/>
            <a:ext cx="15702987" cy="5402800"/>
          </a:xfrm>
          <a:prstGeom prst="rect">
            <a:avLst/>
          </a:prstGeom>
        </p:spPr>
        <p:txBody>
          <a:bodyPr anchor="t" rtlCol="false" tIns="0" lIns="0" bIns="0" rIns="0">
            <a:spAutoFit/>
          </a:bodyPr>
          <a:lstStyle/>
          <a:p>
            <a:pPr algn="l">
              <a:lnSpc>
                <a:spcPts val="3607"/>
              </a:lnSpc>
            </a:pPr>
            <a:r>
              <a:rPr lang="en-US" sz="3006">
                <a:solidFill>
                  <a:srgbClr val="000000"/>
                </a:solidFill>
                <a:latin typeface="Avenir"/>
                <a:ea typeface="Avenir"/>
                <a:cs typeface="Avenir"/>
                <a:sym typeface="Avenir"/>
              </a:rPr>
              <a:t>Chefs de file du changement dans l’est du Nouveau-Brunswick, les donateurs Leadership investissent 1 000 $ ou plus annuellement par l’entremise de Centraide. </a:t>
            </a:r>
          </a:p>
          <a:p>
            <a:pPr algn="l">
              <a:lnSpc>
                <a:spcPts val="3607"/>
              </a:lnSpc>
            </a:pPr>
          </a:p>
          <a:p>
            <a:pPr algn="l">
              <a:lnSpc>
                <a:spcPts val="3607"/>
              </a:lnSpc>
            </a:pPr>
            <a:r>
              <a:rPr lang="en-US" sz="3006">
                <a:solidFill>
                  <a:srgbClr val="000000"/>
                </a:solidFill>
                <a:latin typeface="Avenir"/>
                <a:ea typeface="Avenir"/>
                <a:cs typeface="Avenir"/>
                <a:sym typeface="Avenir"/>
              </a:rPr>
              <a:t>Ils font preuve d’un engagement profond envers le bien-être de la population locale et ouvrent la voie au changement social.</a:t>
            </a:r>
          </a:p>
          <a:p>
            <a:pPr algn="l">
              <a:lnSpc>
                <a:spcPts val="3246"/>
              </a:lnSpc>
            </a:pPr>
          </a:p>
          <a:p>
            <a:pPr algn="l">
              <a:lnSpc>
                <a:spcPts val="2746"/>
              </a:lnSpc>
            </a:pPr>
            <a:r>
              <a:rPr lang="en-US" sz="3006">
                <a:solidFill>
                  <a:srgbClr val="000000"/>
                </a:solidFill>
                <a:latin typeface="Avenir"/>
                <a:ea typeface="Avenir"/>
                <a:cs typeface="Avenir"/>
                <a:sym typeface="Avenir"/>
              </a:rPr>
              <a:t>Les donateurs Leadership :</a:t>
            </a:r>
          </a:p>
          <a:p>
            <a:pPr algn="l" marL="644798" indent="-214933" lvl="2">
              <a:lnSpc>
                <a:spcPts val="3607"/>
              </a:lnSpc>
              <a:buFont typeface="Arial"/>
              <a:buChar char="⚬"/>
            </a:pPr>
            <a:r>
              <a:rPr lang="en-US" sz="3006">
                <a:solidFill>
                  <a:srgbClr val="000000"/>
                </a:solidFill>
                <a:latin typeface="Avenir"/>
                <a:ea typeface="Avenir"/>
                <a:cs typeface="Avenir"/>
                <a:sym typeface="Avenir"/>
              </a:rPr>
              <a:t>Peuvent choisir d’être reconnus publiquement pour leur contribution, leur générosité étant célébrée chaque année par Centraide</a:t>
            </a:r>
          </a:p>
          <a:p>
            <a:pPr algn="l" marL="645328" indent="-215109" lvl="2">
              <a:lnSpc>
                <a:spcPts val="3607"/>
              </a:lnSpc>
              <a:buFont typeface="Arial"/>
              <a:buChar char="⚬"/>
            </a:pPr>
            <a:r>
              <a:rPr lang="en-US" sz="3006">
                <a:solidFill>
                  <a:srgbClr val="000000"/>
                </a:solidFill>
                <a:latin typeface="Avenir"/>
                <a:ea typeface="Avenir"/>
                <a:cs typeface="Avenir"/>
                <a:sym typeface="Avenir"/>
              </a:rPr>
              <a:t>Sont invités à des événements et à des occasions tout au long de l’année, leur offrant un regard approfondi sur les enjeux sociaux locaux ainsi que des occasions de réseautage. </a:t>
            </a:r>
          </a:p>
          <a:p>
            <a:pPr algn="l" marL="645328" indent="-215109" lvl="2">
              <a:lnSpc>
                <a:spcPts val="3246"/>
              </a:lnSpc>
            </a:pPr>
          </a:p>
        </p:txBody>
      </p:sp>
    </p:spTree>
  </p:cSld>
  <p:clrMapOvr>
    <a:masterClrMapping/>
  </p:clrMapOvr>
</p:sld>
</file>

<file path=ppt/slides/slide19.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grpSp>
        <p:nvGrpSpPr>
          <p:cNvPr name="Group 2" id="2"/>
          <p:cNvGrpSpPr/>
          <p:nvPr/>
        </p:nvGrpSpPr>
        <p:grpSpPr>
          <a:xfrm rot="0">
            <a:off x="0" y="0"/>
            <a:ext cx="18288000" cy="10287000"/>
            <a:chOff x="0" y="0"/>
            <a:chExt cx="24384000" cy="13716000"/>
          </a:xfrm>
        </p:grpSpPr>
        <p:sp>
          <p:nvSpPr>
            <p:cNvPr name="Freeform 3" id="3" descr="A black background with a black square  AI-generated content may be incorrect."/>
            <p:cNvSpPr/>
            <p:nvPr/>
          </p:nvSpPr>
          <p:spPr>
            <a:xfrm flipH="false" flipV="false" rot="0">
              <a:off x="0" y="0"/>
              <a:ext cx="24384000" cy="13716000"/>
            </a:xfrm>
            <a:custGeom>
              <a:avLst/>
              <a:gdLst/>
              <a:ahLst/>
              <a:cxnLst/>
              <a:rect r="r" b="b" t="t" l="l"/>
              <a:pathLst>
                <a:path h="13716000" w="24384000">
                  <a:moveTo>
                    <a:pt x="0" y="0"/>
                  </a:moveTo>
                  <a:lnTo>
                    <a:pt x="24384000" y="0"/>
                  </a:lnTo>
                  <a:lnTo>
                    <a:pt x="24384000" y="13716000"/>
                  </a:lnTo>
                  <a:lnTo>
                    <a:pt x="0" y="13716000"/>
                  </a:lnTo>
                  <a:lnTo>
                    <a:pt x="0" y="0"/>
                  </a:lnTo>
                  <a:close/>
                </a:path>
              </a:pathLst>
            </a:custGeom>
            <a:blipFill>
              <a:blip r:embed="rId2"/>
              <a:stretch>
                <a:fillRect l="0" t="0" r="0" b="0"/>
              </a:stretch>
            </a:blipFill>
          </p:spPr>
        </p:sp>
      </p:grpSp>
      <p:sp>
        <p:nvSpPr>
          <p:cNvPr name="TextBox 4" id="4"/>
          <p:cNvSpPr txBox="true"/>
          <p:nvPr/>
        </p:nvSpPr>
        <p:spPr>
          <a:xfrm rot="0">
            <a:off x="698605" y="472056"/>
            <a:ext cx="14103515" cy="730901"/>
          </a:xfrm>
          <a:prstGeom prst="rect">
            <a:avLst/>
          </a:prstGeom>
        </p:spPr>
        <p:txBody>
          <a:bodyPr anchor="t" rtlCol="false" tIns="0" lIns="0" bIns="0" rIns="0">
            <a:spAutoFit/>
          </a:bodyPr>
          <a:lstStyle/>
          <a:p>
            <a:pPr algn="l">
              <a:lnSpc>
                <a:spcPts val="5248"/>
              </a:lnSpc>
            </a:pPr>
            <a:r>
              <a:rPr lang="en-US" sz="4859" b="true">
                <a:solidFill>
                  <a:srgbClr val="000000"/>
                </a:solidFill>
                <a:latin typeface="Avenir Bold"/>
                <a:ea typeface="Avenir Bold"/>
                <a:cs typeface="Avenir Bold"/>
                <a:sym typeface="Avenir Bold"/>
              </a:rPr>
              <a:t>Les dons Leadership dans votre campagne</a:t>
            </a:r>
          </a:p>
        </p:txBody>
      </p:sp>
      <p:sp>
        <p:nvSpPr>
          <p:cNvPr name="TextBox 5" id="5"/>
          <p:cNvSpPr txBox="true"/>
          <p:nvPr/>
        </p:nvSpPr>
        <p:spPr>
          <a:xfrm rot="0">
            <a:off x="698605" y="1509038"/>
            <a:ext cx="15384734" cy="7221299"/>
          </a:xfrm>
          <a:prstGeom prst="rect">
            <a:avLst/>
          </a:prstGeom>
        </p:spPr>
        <p:txBody>
          <a:bodyPr anchor="t" rtlCol="false" tIns="0" lIns="0" bIns="0" rIns="0">
            <a:spAutoFit/>
          </a:bodyPr>
          <a:lstStyle/>
          <a:p>
            <a:pPr algn="l">
              <a:lnSpc>
                <a:spcPts val="3138"/>
              </a:lnSpc>
            </a:pPr>
            <a:r>
              <a:rPr lang="en-US" sz="2723">
                <a:solidFill>
                  <a:srgbClr val="000000"/>
                </a:solidFill>
                <a:latin typeface="Avenir"/>
                <a:ea typeface="Avenir"/>
                <a:cs typeface="Avenir"/>
                <a:sym typeface="Avenir"/>
              </a:rPr>
              <a:t>Intégrer les dons Leadership à votre campagne peut être une façon stimulante de promouvoir la philanthropie durant votre campagne de dons des employés.</a:t>
            </a:r>
          </a:p>
          <a:p>
            <a:pPr algn="l">
              <a:lnSpc>
                <a:spcPts val="2440"/>
              </a:lnSpc>
            </a:pPr>
          </a:p>
          <a:p>
            <a:pPr algn="l" marL="457197" indent="-152399" lvl="2">
              <a:lnSpc>
                <a:spcPts val="2440"/>
              </a:lnSpc>
              <a:buFont typeface="Arial"/>
              <a:buChar char="⚬"/>
            </a:pPr>
            <a:r>
              <a:rPr lang="en-US" b="true" sz="2118">
                <a:solidFill>
                  <a:srgbClr val="000000"/>
                </a:solidFill>
                <a:latin typeface="Avenir Bold"/>
                <a:ea typeface="Avenir Bold"/>
                <a:cs typeface="Avenir Bold"/>
                <a:sym typeface="Avenir Bold"/>
              </a:rPr>
              <a:t>Désignez un ou une bénévole responsable des dons Leadership. </a:t>
            </a:r>
            <a:r>
              <a:rPr lang="en-US" sz="2118">
                <a:solidFill>
                  <a:srgbClr val="000000"/>
                </a:solidFill>
                <a:latin typeface="Avenir"/>
                <a:ea typeface="Avenir"/>
                <a:cs typeface="Avenir"/>
                <a:sym typeface="Avenir"/>
              </a:rPr>
              <a:t>Choisissez un ou une bénévole responsable des dons Leadership, avec l’appui d’un comité au besoin. Montrez l’exemple, motivez et accompagnez vos collègues afin qu’ils fassent des choix de dons éclairés, en misant sur les liens entre pairs pour de meilleurs résultats.</a:t>
            </a:r>
          </a:p>
          <a:p>
            <a:pPr algn="l" marL="457197" indent="-152399" lvl="2">
              <a:lnSpc>
                <a:spcPts val="2440"/>
              </a:lnSpc>
              <a:buFont typeface="Arial"/>
              <a:buChar char="⚬"/>
            </a:pPr>
            <a:r>
              <a:rPr lang="en-US" b="true" sz="2118">
                <a:solidFill>
                  <a:srgbClr val="000000"/>
                </a:solidFill>
                <a:latin typeface="Avenir Bold"/>
                <a:ea typeface="Avenir Bold"/>
                <a:cs typeface="Avenir Bold"/>
                <a:sym typeface="Avenir Bold"/>
              </a:rPr>
              <a:t>Passez en revue votre liste de donateurs Leadership et vos objectifs. </a:t>
            </a:r>
            <a:r>
              <a:rPr lang="en-US" sz="2118">
                <a:solidFill>
                  <a:srgbClr val="000000"/>
                </a:solidFill>
                <a:latin typeface="Avenir"/>
                <a:ea typeface="Avenir"/>
                <a:cs typeface="Avenir"/>
                <a:sym typeface="Avenir"/>
              </a:rPr>
              <a:t>Collaborez avec votre partenaire de Centraide pour évaluer les résultats de l’an dernier, en tenant compte des donateurs proches du niveau Leadership. Établissez une cible de dons Leadership pour inspirer votre équipe et votre milieu de travail.</a:t>
            </a:r>
          </a:p>
          <a:p>
            <a:pPr algn="l" marL="457197" indent="-152399" lvl="2">
              <a:lnSpc>
                <a:spcPts val="2440"/>
              </a:lnSpc>
              <a:buFont typeface="Arial"/>
              <a:buChar char="⚬"/>
            </a:pPr>
            <a:r>
              <a:rPr lang="en-US" b="true" sz="2118">
                <a:solidFill>
                  <a:srgbClr val="000000"/>
                </a:solidFill>
                <a:latin typeface="Avenir Bold"/>
                <a:ea typeface="Avenir Bold"/>
                <a:cs typeface="Avenir Bold"/>
                <a:sym typeface="Avenir Bold"/>
              </a:rPr>
              <a:t>Profitez des programmes de dons jumelés de Centraide! </a:t>
            </a:r>
            <a:r>
              <a:rPr lang="en-US" sz="2118">
                <a:solidFill>
                  <a:srgbClr val="000000"/>
                </a:solidFill>
                <a:latin typeface="Avenir"/>
                <a:ea typeface="Avenir"/>
                <a:cs typeface="Avenir"/>
                <a:sym typeface="Avenir"/>
              </a:rPr>
              <a:t>Grâce à des philanthropes locaux, les employés peuvent avoir un impact encore plus grand en devenant un nouveau donateur Leadership ou en augmentant leur don Leadership pour qu’il soit jumelé!</a:t>
            </a:r>
          </a:p>
          <a:p>
            <a:pPr algn="l" marL="457717" indent="-152572" lvl="2">
              <a:lnSpc>
                <a:spcPts val="2440"/>
              </a:lnSpc>
              <a:buFont typeface="Arial"/>
              <a:buChar char="⚬"/>
            </a:pPr>
            <a:r>
              <a:rPr lang="en-US" b="true" sz="2118">
                <a:solidFill>
                  <a:srgbClr val="000000"/>
                </a:solidFill>
                <a:latin typeface="Avenir Bold"/>
                <a:ea typeface="Avenir Bold"/>
                <a:cs typeface="Avenir Bold"/>
                <a:sym typeface="Avenir Bold"/>
              </a:rPr>
              <a:t>Envisagez un message ciblé sur les dons Leadership. </a:t>
            </a:r>
            <a:r>
              <a:rPr lang="en-US" sz="2118">
                <a:solidFill>
                  <a:srgbClr val="000000"/>
                </a:solidFill>
                <a:latin typeface="Avenir"/>
                <a:ea typeface="Avenir"/>
                <a:cs typeface="Avenir"/>
                <a:sym typeface="Avenir"/>
              </a:rPr>
              <a:t>Votre partenaire peut vous fournir des modèles de messages, de lettres ou de courriels pour rejoindre les anciens donateurs Leadership et ceux qui en sont près, afin de les remercier, de partager l’impact de leur don et de leur rappeler le programme de dons Leadership.</a:t>
            </a:r>
          </a:p>
          <a:p>
            <a:pPr algn="l" marL="457197" indent="-152399" lvl="2">
              <a:lnSpc>
                <a:spcPts val="2440"/>
              </a:lnSpc>
              <a:buFont typeface="Arial"/>
              <a:buChar char="⚬"/>
            </a:pPr>
            <a:r>
              <a:rPr lang="en-US" b="true" sz="2118">
                <a:solidFill>
                  <a:srgbClr val="000000"/>
                </a:solidFill>
                <a:latin typeface="Avenir Bold"/>
                <a:ea typeface="Avenir Bold"/>
                <a:cs typeface="Avenir Bold"/>
                <a:sym typeface="Avenir Bold"/>
              </a:rPr>
              <a:t>Faites preuve de créativité et misez sur l’appui de la direction! </a:t>
            </a:r>
            <a:r>
              <a:rPr lang="en-US" sz="2118">
                <a:solidFill>
                  <a:srgbClr val="000000"/>
                </a:solidFill>
                <a:latin typeface="Avenir"/>
                <a:ea typeface="Avenir"/>
                <a:cs typeface="Avenir"/>
                <a:sym typeface="Avenir"/>
              </a:rPr>
              <a:t>Demandez à l’équipe de direction d’aider à remercier les anciens donateurs Leadership ou de partager les raisons de leur don au niveau Leadership ou Grand donateur. Faites organiser un déjeuner ou un dîner spécial par la direction pour les donateurs Leadership.</a:t>
            </a:r>
          </a:p>
          <a:p>
            <a:pPr algn="l" marL="457717" indent="-152572" lvl="2">
              <a:lnSpc>
                <a:spcPts val="2440"/>
              </a:lnSpc>
              <a:buFont typeface="Arial"/>
              <a:buChar char="⚬"/>
            </a:pPr>
            <a:r>
              <a:rPr lang="en-US" b="true" sz="2118">
                <a:solidFill>
                  <a:srgbClr val="000000"/>
                </a:solidFill>
                <a:latin typeface="Avenir Bold"/>
                <a:ea typeface="Avenir Bold"/>
                <a:cs typeface="Avenir Bold"/>
                <a:sym typeface="Avenir Bold"/>
              </a:rPr>
              <a:t>Organisez un événement pour les donateurs Leadership ou Grands donateurs. </a:t>
            </a:r>
            <a:r>
              <a:rPr lang="en-US" sz="2118">
                <a:solidFill>
                  <a:srgbClr val="000000"/>
                </a:solidFill>
                <a:latin typeface="Avenir"/>
                <a:ea typeface="Avenir"/>
                <a:cs typeface="Avenir"/>
                <a:sym typeface="Avenir"/>
              </a:rPr>
              <a:t>Tenez un événement exclusif pour les donateurs de niveau Leadership et/ou Grand donateur, ou pour ceux qui souhaitent en apprendre davantage</a:t>
            </a:r>
          </a:p>
          <a:p>
            <a:pPr algn="l" marL="457197" indent="-152399" lvl="2">
              <a:lnSpc>
                <a:spcPts val="2440"/>
              </a:lnSpc>
              <a:buFont typeface="Arial"/>
              <a:buChar char="⚬"/>
            </a:pPr>
            <a:r>
              <a:rPr lang="en-US" b="true" sz="2118">
                <a:solidFill>
                  <a:srgbClr val="000000"/>
                </a:solidFill>
                <a:latin typeface="Avenir Bold"/>
                <a:ea typeface="Avenir Bold"/>
                <a:cs typeface="Avenir Bold"/>
                <a:sym typeface="Avenir Bold"/>
              </a:rPr>
              <a:t>N’oubliez pas que nous sommes là pour vous aider! </a:t>
            </a:r>
            <a:r>
              <a:rPr lang="en-US" sz="2118">
                <a:solidFill>
                  <a:srgbClr val="000000"/>
                </a:solidFill>
                <a:latin typeface="Avenir"/>
                <a:ea typeface="Avenir"/>
                <a:cs typeface="Avenir"/>
                <a:sym typeface="Avenir"/>
              </a:rPr>
              <a:t>Le personnel et les bénévoles de Centraide sont là pour remercier les donateurs Leadership et rester en contact avec eux toute l’année. Grâce à des appels de remerciement, des courriels, des événements virtuels et des occasions de bénévolat tout au long de l’année, les donateurs Leadership vivent une expérience unique.</a:t>
            </a:r>
          </a:p>
          <a:p>
            <a:pPr algn="l" marL="457197" indent="-152399" lvl="2">
              <a:lnSpc>
                <a:spcPts val="2440"/>
              </a:lnSpc>
            </a:pPr>
          </a:p>
          <a:p>
            <a:pPr algn="l" marL="457197" indent="-152399" lvl="2">
              <a:lnSpc>
                <a:spcPts val="2440"/>
              </a:lnSpc>
            </a:pPr>
          </a:p>
        </p:txBody>
      </p:sp>
    </p:spTree>
  </p:cSld>
  <p:clrMapOvr>
    <a:masterClrMapping/>
  </p:clrMapOvr>
</p:sld>
</file>

<file path=ppt/slides/slide2.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grpSp>
        <p:nvGrpSpPr>
          <p:cNvPr name="Group 2" id="2"/>
          <p:cNvGrpSpPr/>
          <p:nvPr/>
        </p:nvGrpSpPr>
        <p:grpSpPr>
          <a:xfrm rot="0">
            <a:off x="0" y="0"/>
            <a:ext cx="18288000" cy="10287000"/>
            <a:chOff x="0" y="0"/>
            <a:chExt cx="24384000" cy="13716000"/>
          </a:xfrm>
        </p:grpSpPr>
        <p:sp>
          <p:nvSpPr>
            <p:cNvPr name="Freeform 3" id="3" descr="A red and black square with a white border  AI-generated content may be incorrect."/>
            <p:cNvSpPr/>
            <p:nvPr/>
          </p:nvSpPr>
          <p:spPr>
            <a:xfrm flipH="false" flipV="false" rot="0">
              <a:off x="0" y="0"/>
              <a:ext cx="24384000" cy="13716000"/>
            </a:xfrm>
            <a:custGeom>
              <a:avLst/>
              <a:gdLst/>
              <a:ahLst/>
              <a:cxnLst/>
              <a:rect r="r" b="b" t="t" l="l"/>
              <a:pathLst>
                <a:path h="13716000" w="24384000">
                  <a:moveTo>
                    <a:pt x="0" y="0"/>
                  </a:moveTo>
                  <a:lnTo>
                    <a:pt x="24384000" y="0"/>
                  </a:lnTo>
                  <a:lnTo>
                    <a:pt x="24384000" y="13716000"/>
                  </a:lnTo>
                  <a:lnTo>
                    <a:pt x="0" y="13716000"/>
                  </a:lnTo>
                  <a:lnTo>
                    <a:pt x="0" y="0"/>
                  </a:lnTo>
                  <a:close/>
                </a:path>
              </a:pathLst>
            </a:custGeom>
            <a:blipFill>
              <a:blip r:embed="rId2"/>
              <a:stretch>
                <a:fillRect l="0" t="0" r="0" b="0"/>
              </a:stretch>
            </a:blipFill>
          </p:spPr>
        </p:sp>
      </p:grpSp>
      <p:grpSp>
        <p:nvGrpSpPr>
          <p:cNvPr name="Group 4" id="4"/>
          <p:cNvGrpSpPr/>
          <p:nvPr/>
        </p:nvGrpSpPr>
        <p:grpSpPr>
          <a:xfrm rot="0">
            <a:off x="7507700" y="1250661"/>
            <a:ext cx="10055390" cy="1896107"/>
            <a:chOff x="0" y="0"/>
            <a:chExt cx="13407187" cy="2528143"/>
          </a:xfrm>
        </p:grpSpPr>
        <p:sp>
          <p:nvSpPr>
            <p:cNvPr name="Freeform 5" id="5"/>
            <p:cNvSpPr/>
            <p:nvPr/>
          </p:nvSpPr>
          <p:spPr>
            <a:xfrm flipH="false" flipV="false" rot="0">
              <a:off x="0" y="0"/>
              <a:ext cx="13407188" cy="2528148"/>
            </a:xfrm>
            <a:custGeom>
              <a:avLst/>
              <a:gdLst/>
              <a:ahLst/>
              <a:cxnLst/>
              <a:rect r="r" b="b" t="t" l="l"/>
              <a:pathLst>
                <a:path h="2528148" w="13407188">
                  <a:moveTo>
                    <a:pt x="0" y="0"/>
                  </a:moveTo>
                  <a:lnTo>
                    <a:pt x="13407188" y="0"/>
                  </a:lnTo>
                  <a:lnTo>
                    <a:pt x="13407188" y="2528148"/>
                  </a:lnTo>
                  <a:lnTo>
                    <a:pt x="0" y="2528148"/>
                  </a:lnTo>
                  <a:close/>
                </a:path>
              </a:pathLst>
            </a:custGeom>
            <a:blipFill>
              <a:blip r:embed="rId3">
                <a:alphaModFix amt="0"/>
              </a:blip>
              <a:stretch>
                <a:fillRect l="0" t="-69437" r="0" b="-37227"/>
              </a:stretch>
            </a:blipFill>
          </p:spPr>
        </p:sp>
        <p:sp>
          <p:nvSpPr>
            <p:cNvPr name="TextBox 6" id="6"/>
            <p:cNvSpPr txBox="true"/>
            <p:nvPr/>
          </p:nvSpPr>
          <p:spPr>
            <a:xfrm>
              <a:off x="0" y="-57150"/>
              <a:ext cx="13407187" cy="2585293"/>
            </a:xfrm>
            <a:prstGeom prst="rect">
              <a:avLst/>
            </a:prstGeom>
          </p:spPr>
          <p:txBody>
            <a:bodyPr anchor="ctr" rtlCol="false" tIns="0" lIns="0" bIns="0" rIns="0"/>
            <a:lstStyle/>
            <a:p>
              <a:pPr algn="l">
                <a:lnSpc>
                  <a:spcPts val="6415"/>
                </a:lnSpc>
              </a:pPr>
              <a:r>
                <a:rPr lang="en-US" sz="5940">
                  <a:solidFill>
                    <a:srgbClr val="000000"/>
                  </a:solidFill>
                  <a:latin typeface="Avenir"/>
                  <a:ea typeface="Avenir"/>
                  <a:cs typeface="Avenir"/>
                  <a:sym typeface="Avenir"/>
                </a:rPr>
                <a:t>Prépar</a:t>
              </a:r>
              <a:r>
                <a:rPr lang="en-US" sz="5940">
                  <a:solidFill>
                    <a:srgbClr val="000000"/>
                  </a:solidFill>
                  <a:latin typeface="Avenir"/>
                  <a:ea typeface="Avenir"/>
                  <a:cs typeface="Avenir"/>
                  <a:sym typeface="Avenir"/>
                </a:rPr>
                <a:t>ez votre campagne pour le succès</a:t>
              </a:r>
            </a:p>
          </p:txBody>
        </p:sp>
      </p:grpSp>
      <p:grpSp>
        <p:nvGrpSpPr>
          <p:cNvPr name="Group 7" id="7"/>
          <p:cNvGrpSpPr/>
          <p:nvPr/>
        </p:nvGrpSpPr>
        <p:grpSpPr>
          <a:xfrm rot="0">
            <a:off x="863013" y="1250661"/>
            <a:ext cx="5919788" cy="8493919"/>
            <a:chOff x="0" y="0"/>
            <a:chExt cx="7893050" cy="11325225"/>
          </a:xfrm>
        </p:grpSpPr>
        <p:sp>
          <p:nvSpPr>
            <p:cNvPr name="Freeform 8" id="8"/>
            <p:cNvSpPr/>
            <p:nvPr/>
          </p:nvSpPr>
          <p:spPr>
            <a:xfrm flipH="false" flipV="false" rot="0">
              <a:off x="0" y="0"/>
              <a:ext cx="7893050" cy="11325225"/>
            </a:xfrm>
            <a:custGeom>
              <a:avLst/>
              <a:gdLst/>
              <a:ahLst/>
              <a:cxnLst/>
              <a:rect r="r" b="b" t="t" l="l"/>
              <a:pathLst>
                <a:path h="11325225" w="7893050">
                  <a:moveTo>
                    <a:pt x="0" y="0"/>
                  </a:moveTo>
                  <a:lnTo>
                    <a:pt x="7893050" y="0"/>
                  </a:lnTo>
                  <a:lnTo>
                    <a:pt x="7893050" y="11325225"/>
                  </a:lnTo>
                  <a:lnTo>
                    <a:pt x="0" y="11325225"/>
                  </a:lnTo>
                  <a:lnTo>
                    <a:pt x="0" y="0"/>
                  </a:lnTo>
                  <a:close/>
                </a:path>
              </a:pathLst>
            </a:custGeom>
            <a:blipFill>
              <a:blip r:embed="rId4"/>
              <a:stretch>
                <a:fillRect l="-17866" t="-15230" r="-11096" b="0"/>
              </a:stretch>
            </a:blipFill>
          </p:spPr>
        </p:sp>
      </p:grpSp>
      <p:sp>
        <p:nvSpPr>
          <p:cNvPr name="TextBox 9" id="9"/>
          <p:cNvSpPr txBox="true"/>
          <p:nvPr/>
        </p:nvSpPr>
        <p:spPr>
          <a:xfrm rot="0">
            <a:off x="7599140" y="3235452"/>
            <a:ext cx="9872510" cy="7356348"/>
          </a:xfrm>
          <a:prstGeom prst="rect">
            <a:avLst/>
          </a:prstGeom>
        </p:spPr>
        <p:txBody>
          <a:bodyPr anchor="t" rtlCol="false" tIns="0" lIns="0" bIns="0" rIns="0">
            <a:spAutoFit/>
          </a:bodyPr>
          <a:lstStyle/>
          <a:p>
            <a:pPr algn="l">
              <a:lnSpc>
                <a:spcPts val="2916"/>
              </a:lnSpc>
            </a:pPr>
            <a:r>
              <a:rPr lang="en-US" sz="2700">
                <a:solidFill>
                  <a:srgbClr val="000000"/>
                </a:solidFill>
                <a:latin typeface="Avenir"/>
                <a:ea typeface="Avenir"/>
                <a:cs typeface="Avenir"/>
                <a:sym typeface="Avenir"/>
              </a:rPr>
              <a:t>Merci</a:t>
            </a:r>
            <a:r>
              <a:rPr lang="en-US" sz="2700">
                <a:solidFill>
                  <a:srgbClr val="000000"/>
                </a:solidFill>
                <a:latin typeface="Avenir"/>
                <a:ea typeface="Avenir"/>
                <a:cs typeface="Avenir"/>
                <a:sym typeface="Avenir"/>
              </a:rPr>
              <a:t> d'avoir choisi de vous engager en tant que responsable de la campagne de dons </a:t>
            </a:r>
            <a:r>
              <a:rPr lang="en-US" sz="2700">
                <a:solidFill>
                  <a:srgbClr val="000000"/>
                </a:solidFill>
                <a:latin typeface="Avenir"/>
                <a:ea typeface="Avenir"/>
                <a:cs typeface="Avenir"/>
                <a:sym typeface="Avenir"/>
              </a:rPr>
              <a:t>en milieu de travail de votre organisation.</a:t>
            </a:r>
          </a:p>
          <a:p>
            <a:pPr algn="l">
              <a:lnSpc>
                <a:spcPts val="2916"/>
              </a:lnSpc>
            </a:pPr>
          </a:p>
          <a:p>
            <a:pPr algn="l">
              <a:lnSpc>
                <a:spcPts val="2916"/>
              </a:lnSpc>
            </a:pPr>
            <a:r>
              <a:rPr lang="en-US" sz="2700">
                <a:solidFill>
                  <a:srgbClr val="000000"/>
                </a:solidFill>
                <a:latin typeface="Avenir"/>
                <a:ea typeface="Avenir"/>
                <a:cs typeface="Avenir"/>
                <a:sym typeface="Avenir"/>
              </a:rPr>
              <a:t>En organisant une campagne de dons, vous rassemblez vos collègues autour d'une cause commune, les inspirez à faire une différence et contribuez avec Centraide, à créer un impact positif dans notre communauté.</a:t>
            </a:r>
          </a:p>
          <a:p>
            <a:pPr algn="l">
              <a:lnSpc>
                <a:spcPts val="2916"/>
              </a:lnSpc>
            </a:pPr>
          </a:p>
          <a:p>
            <a:pPr algn="l">
              <a:lnSpc>
                <a:spcPts val="2916"/>
              </a:lnSpc>
            </a:pPr>
            <a:r>
              <a:rPr lang="en-US" sz="2700">
                <a:solidFill>
                  <a:srgbClr val="000000"/>
                </a:solidFill>
                <a:latin typeface="Avenir"/>
                <a:ea typeface="Avenir"/>
                <a:cs typeface="Avenir"/>
                <a:sym typeface="Avenir"/>
              </a:rPr>
              <a:t>Au fil de cette expérience, vous aurez l'occasion de rencontrer de nouvelles personnes, d'élargir votre réseau, de développer de nouvelles compétences et, nous l'espérons, de vivre une expérience aussi enrichissante qu'agréable.</a:t>
            </a:r>
          </a:p>
          <a:p>
            <a:pPr algn="l">
              <a:lnSpc>
                <a:spcPts val="2916"/>
              </a:lnSpc>
            </a:pPr>
          </a:p>
          <a:p>
            <a:pPr algn="l">
              <a:lnSpc>
                <a:spcPts val="2916"/>
              </a:lnSpc>
            </a:pPr>
            <a:r>
              <a:rPr lang="en-US" sz="2700">
                <a:solidFill>
                  <a:srgbClr val="000000"/>
                </a:solidFill>
                <a:latin typeface="Avenir"/>
                <a:ea typeface="Avenir"/>
                <a:cs typeface="Avenir"/>
                <a:sym typeface="Avenir"/>
              </a:rPr>
              <a:t>Dans cette trousse, vous trouverez tout ce dont vous avez besoin pour promouvoir votre campagne, mobiliser vos collègues et faire de cette édition votre campagne la plus réussie à ce jour.</a:t>
            </a:r>
          </a:p>
          <a:p>
            <a:pPr algn="l">
              <a:lnSpc>
                <a:spcPts val="3240"/>
              </a:lnSpc>
            </a:pPr>
          </a:p>
          <a:p>
            <a:pPr algn="l">
              <a:lnSpc>
                <a:spcPts val="2916"/>
              </a:lnSpc>
            </a:pPr>
          </a:p>
        </p:txBody>
      </p:sp>
    </p:spTree>
  </p:cSld>
  <p:clrMapOvr>
    <a:masterClrMapping/>
  </p:clrMapOvr>
</p:sld>
</file>

<file path=ppt/slides/slide20.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grpSp>
        <p:nvGrpSpPr>
          <p:cNvPr name="Group 2" id="2"/>
          <p:cNvGrpSpPr/>
          <p:nvPr/>
        </p:nvGrpSpPr>
        <p:grpSpPr>
          <a:xfrm rot="0">
            <a:off x="0" y="1"/>
            <a:ext cx="18288000" cy="10287000"/>
            <a:chOff x="0" y="0"/>
            <a:chExt cx="24384000" cy="13716000"/>
          </a:xfrm>
        </p:grpSpPr>
        <p:sp>
          <p:nvSpPr>
            <p:cNvPr name="Freeform 3" id="3" descr="A black background with a black square  AI-generated content may be incorrect."/>
            <p:cNvSpPr/>
            <p:nvPr/>
          </p:nvSpPr>
          <p:spPr>
            <a:xfrm flipH="false" flipV="false" rot="0">
              <a:off x="0" y="0"/>
              <a:ext cx="24384000" cy="13716000"/>
            </a:xfrm>
            <a:custGeom>
              <a:avLst/>
              <a:gdLst/>
              <a:ahLst/>
              <a:cxnLst/>
              <a:rect r="r" b="b" t="t" l="l"/>
              <a:pathLst>
                <a:path h="13716000" w="24384000">
                  <a:moveTo>
                    <a:pt x="0" y="0"/>
                  </a:moveTo>
                  <a:lnTo>
                    <a:pt x="24384000" y="0"/>
                  </a:lnTo>
                  <a:lnTo>
                    <a:pt x="24384000" y="13716000"/>
                  </a:lnTo>
                  <a:lnTo>
                    <a:pt x="0" y="13716000"/>
                  </a:lnTo>
                  <a:lnTo>
                    <a:pt x="0" y="0"/>
                  </a:lnTo>
                  <a:close/>
                </a:path>
              </a:pathLst>
            </a:custGeom>
            <a:blipFill>
              <a:blip r:embed="rId2"/>
              <a:stretch>
                <a:fillRect l="0" t="0" r="0" b="0"/>
              </a:stretch>
            </a:blipFill>
          </p:spPr>
        </p:sp>
      </p:grpSp>
      <p:sp>
        <p:nvSpPr>
          <p:cNvPr name="TextBox 4" id="4"/>
          <p:cNvSpPr txBox="true"/>
          <p:nvPr/>
        </p:nvSpPr>
        <p:spPr>
          <a:xfrm rot="0">
            <a:off x="1028700" y="660240"/>
            <a:ext cx="15590520" cy="689296"/>
          </a:xfrm>
          <a:prstGeom prst="rect">
            <a:avLst/>
          </a:prstGeom>
        </p:spPr>
        <p:txBody>
          <a:bodyPr anchor="t" rtlCol="false" tIns="0" lIns="0" bIns="0" rIns="0">
            <a:spAutoFit/>
          </a:bodyPr>
          <a:lstStyle/>
          <a:p>
            <a:pPr algn="l">
              <a:lnSpc>
                <a:spcPts val="5248"/>
              </a:lnSpc>
            </a:pPr>
            <a:r>
              <a:rPr lang="en-US" sz="4859" b="true">
                <a:solidFill>
                  <a:srgbClr val="000000"/>
                </a:solidFill>
                <a:latin typeface="Avenir Bold"/>
                <a:ea typeface="Avenir Bold"/>
                <a:cs typeface="Avenir Bold"/>
                <a:sym typeface="Avenir Bold"/>
              </a:rPr>
              <a:t>Activités de mobilisation	</a:t>
            </a:r>
          </a:p>
        </p:txBody>
      </p:sp>
      <p:sp>
        <p:nvSpPr>
          <p:cNvPr name="TextBox 5" id="5"/>
          <p:cNvSpPr txBox="true"/>
          <p:nvPr/>
        </p:nvSpPr>
        <p:spPr>
          <a:xfrm rot="0">
            <a:off x="1189057" y="1618349"/>
            <a:ext cx="16569955" cy="6454494"/>
          </a:xfrm>
          <a:prstGeom prst="rect">
            <a:avLst/>
          </a:prstGeom>
        </p:spPr>
        <p:txBody>
          <a:bodyPr anchor="t" rtlCol="false" tIns="0" lIns="0" bIns="0" rIns="0">
            <a:spAutoFit/>
          </a:bodyPr>
          <a:lstStyle/>
          <a:p>
            <a:pPr algn="l">
              <a:lnSpc>
                <a:spcPts val="3029"/>
              </a:lnSpc>
            </a:pPr>
            <a:r>
              <a:rPr lang="en-US" sz="2869">
                <a:solidFill>
                  <a:srgbClr val="000000"/>
                </a:solidFill>
                <a:latin typeface="Avenir"/>
                <a:ea typeface="Avenir"/>
                <a:cs typeface="Avenir"/>
                <a:sym typeface="Avenir"/>
              </a:rPr>
              <a:t>Centraide offre des occasions uniques et exclusives de mobiliser vos employés afin de créer un changement social durable dans votre communauté, tout au long de l’année.</a:t>
            </a:r>
          </a:p>
          <a:p>
            <a:pPr algn="l">
              <a:lnSpc>
                <a:spcPts val="3443"/>
              </a:lnSpc>
            </a:pPr>
          </a:p>
          <a:p>
            <a:pPr algn="l">
              <a:lnSpc>
                <a:spcPts val="3491"/>
              </a:lnSpc>
            </a:pPr>
            <a:r>
              <a:rPr lang="en-US" sz="2869">
                <a:solidFill>
                  <a:srgbClr val="000000"/>
                </a:solidFill>
                <a:latin typeface="Avenir"/>
                <a:ea typeface="Avenir"/>
                <a:cs typeface="Avenir"/>
                <a:sym typeface="Avenir"/>
              </a:rPr>
              <a:t>Parmi les options : occasions de bénévolat, activités animées ou conférenciers (en personne ou virtuels).</a:t>
            </a:r>
          </a:p>
          <a:p>
            <a:pPr algn="l">
              <a:lnSpc>
                <a:spcPts val="3443"/>
              </a:lnSpc>
            </a:pPr>
          </a:p>
          <a:p>
            <a:pPr algn="l">
              <a:lnSpc>
                <a:spcPts val="3443"/>
              </a:lnSpc>
            </a:pPr>
            <a:r>
              <a:rPr lang="en-US" sz="2869">
                <a:solidFill>
                  <a:srgbClr val="000000"/>
                </a:solidFill>
                <a:latin typeface="Avenir"/>
                <a:ea typeface="Avenir"/>
                <a:cs typeface="Avenir"/>
                <a:sym typeface="Avenir"/>
              </a:rPr>
              <a:t>Ces activités sont un excellent moyen de :</a:t>
            </a:r>
          </a:p>
          <a:p>
            <a:pPr algn="l">
              <a:lnSpc>
                <a:spcPts val="3443"/>
              </a:lnSpc>
            </a:pPr>
          </a:p>
          <a:p>
            <a:pPr algn="l" marL="616008" indent="-205336" lvl="2">
              <a:lnSpc>
                <a:spcPts val="3443"/>
              </a:lnSpc>
              <a:buFont typeface="Arial"/>
              <a:buChar char="⚬"/>
            </a:pPr>
            <a:r>
              <a:rPr lang="en-US" sz="2869">
                <a:solidFill>
                  <a:srgbClr val="000000"/>
                </a:solidFill>
                <a:latin typeface="Avenir"/>
                <a:ea typeface="Avenir"/>
                <a:cs typeface="Avenir"/>
                <a:sym typeface="Avenir"/>
              </a:rPr>
              <a:t>Mieux comprendre les besoins de votre communauté</a:t>
            </a:r>
          </a:p>
          <a:p>
            <a:pPr algn="l" marL="616008" indent="-205336" lvl="2">
              <a:lnSpc>
                <a:spcPts val="3443"/>
              </a:lnSpc>
              <a:buFont typeface="Arial"/>
              <a:buChar char="⚬"/>
            </a:pPr>
            <a:r>
              <a:rPr lang="en-US" sz="2869">
                <a:solidFill>
                  <a:srgbClr val="000000"/>
                </a:solidFill>
                <a:latin typeface="Avenir"/>
                <a:ea typeface="Avenir"/>
                <a:cs typeface="Avenir"/>
                <a:sym typeface="Avenir"/>
              </a:rPr>
              <a:t>Offrir une occasion de consolidation d’équipe et rehausser le moral des employés</a:t>
            </a:r>
          </a:p>
          <a:p>
            <a:pPr algn="l" marL="616008" indent="-205336" lvl="2">
              <a:lnSpc>
                <a:spcPts val="3443"/>
              </a:lnSpc>
              <a:buFont typeface="Arial"/>
              <a:buChar char="⚬"/>
            </a:pPr>
            <a:r>
              <a:rPr lang="en-US" sz="2869">
                <a:solidFill>
                  <a:srgbClr val="000000"/>
                </a:solidFill>
                <a:latin typeface="Avenir"/>
                <a:ea typeface="Avenir"/>
                <a:cs typeface="Avenir"/>
                <a:sym typeface="Avenir"/>
              </a:rPr>
              <a:t>Aider les membres de votre communauté grâce à des activités concrètes</a:t>
            </a:r>
          </a:p>
          <a:p>
            <a:pPr algn="l" marL="616008" indent="-205336" lvl="2">
              <a:lnSpc>
                <a:spcPts val="3443"/>
              </a:lnSpc>
              <a:buFont typeface="Arial"/>
              <a:buChar char="⚬"/>
            </a:pPr>
            <a:r>
              <a:rPr lang="en-US" sz="2869">
                <a:solidFill>
                  <a:srgbClr val="000000"/>
                </a:solidFill>
                <a:latin typeface="Avenir"/>
                <a:ea typeface="Avenir"/>
                <a:cs typeface="Avenir"/>
                <a:sym typeface="Avenir"/>
              </a:rPr>
              <a:t>Bonifier votre campagne en milieu de travail</a:t>
            </a:r>
          </a:p>
          <a:p>
            <a:pPr algn="l" marL="616008" indent="-205336" lvl="2">
              <a:lnSpc>
                <a:spcPts val="3443"/>
              </a:lnSpc>
            </a:pPr>
          </a:p>
          <a:p>
            <a:pPr algn="l" marL="616008" indent="-205336" lvl="2">
              <a:lnSpc>
                <a:spcPts val="3394"/>
              </a:lnSpc>
            </a:pPr>
            <a:r>
              <a:rPr lang="en-US" sz="2869" spc="-39">
                <a:solidFill>
                  <a:srgbClr val="000000"/>
                </a:solidFill>
                <a:latin typeface="Avenir"/>
                <a:ea typeface="Avenir"/>
                <a:cs typeface="Avenir"/>
                <a:sym typeface="Avenir"/>
              </a:rPr>
              <a:t>Pour plus d’information ou pour organiser l’une de ces activités, communiquez avec votre partenaire de Centraide.</a:t>
            </a:r>
          </a:p>
          <a:p>
            <a:pPr algn="l" marL="616008" indent="-205336" lvl="2">
              <a:lnSpc>
                <a:spcPts val="3099"/>
              </a:lnSpc>
            </a:pPr>
          </a:p>
        </p:txBody>
      </p:sp>
    </p:spTree>
  </p:cSld>
  <p:clrMapOvr>
    <a:masterClrMapping/>
  </p:clrMapOvr>
</p:sld>
</file>

<file path=ppt/slides/slide21.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grpSp>
        <p:nvGrpSpPr>
          <p:cNvPr name="Group 2" id="2"/>
          <p:cNvGrpSpPr/>
          <p:nvPr/>
        </p:nvGrpSpPr>
        <p:grpSpPr>
          <a:xfrm rot="0">
            <a:off x="640080" y="1509655"/>
            <a:ext cx="7315210" cy="7276205"/>
            <a:chOff x="0" y="0"/>
            <a:chExt cx="9753613" cy="9701606"/>
          </a:xfrm>
        </p:grpSpPr>
        <p:sp>
          <p:nvSpPr>
            <p:cNvPr name="Freeform 3" id="3"/>
            <p:cNvSpPr/>
            <p:nvPr/>
          </p:nvSpPr>
          <p:spPr>
            <a:xfrm flipH="false" flipV="false" rot="0">
              <a:off x="0" y="0"/>
              <a:ext cx="9753600" cy="9701657"/>
            </a:xfrm>
            <a:custGeom>
              <a:avLst/>
              <a:gdLst/>
              <a:ahLst/>
              <a:cxnLst/>
              <a:rect r="r" b="b" t="t" l="l"/>
              <a:pathLst>
                <a:path h="9701657" w="9753600">
                  <a:moveTo>
                    <a:pt x="0" y="0"/>
                  </a:moveTo>
                  <a:lnTo>
                    <a:pt x="9753600" y="0"/>
                  </a:lnTo>
                  <a:lnTo>
                    <a:pt x="9753600" y="9701657"/>
                  </a:lnTo>
                  <a:lnTo>
                    <a:pt x="0" y="9701657"/>
                  </a:lnTo>
                  <a:lnTo>
                    <a:pt x="0" y="0"/>
                  </a:lnTo>
                  <a:close/>
                </a:path>
              </a:pathLst>
            </a:custGeom>
            <a:blipFill>
              <a:blip r:embed="rId2"/>
              <a:stretch>
                <a:fillRect l="0" t="-267" r="0" b="-267"/>
              </a:stretch>
            </a:blipFill>
          </p:spPr>
        </p:sp>
      </p:grpSp>
      <p:grpSp>
        <p:nvGrpSpPr>
          <p:cNvPr name="Group 4" id="4"/>
          <p:cNvGrpSpPr/>
          <p:nvPr/>
        </p:nvGrpSpPr>
        <p:grpSpPr>
          <a:xfrm rot="0">
            <a:off x="1" y="0"/>
            <a:ext cx="18288000" cy="10287000"/>
            <a:chOff x="0" y="0"/>
            <a:chExt cx="24384000" cy="13716000"/>
          </a:xfrm>
        </p:grpSpPr>
        <p:sp>
          <p:nvSpPr>
            <p:cNvPr name="Freeform 5" id="5"/>
            <p:cNvSpPr/>
            <p:nvPr/>
          </p:nvSpPr>
          <p:spPr>
            <a:xfrm flipH="false" flipV="false" rot="0">
              <a:off x="0" y="0"/>
              <a:ext cx="24384000" cy="13716000"/>
            </a:xfrm>
            <a:custGeom>
              <a:avLst/>
              <a:gdLst/>
              <a:ahLst/>
              <a:cxnLst/>
              <a:rect r="r" b="b" t="t" l="l"/>
              <a:pathLst>
                <a:path h="13716000" w="24384000">
                  <a:moveTo>
                    <a:pt x="0" y="0"/>
                  </a:moveTo>
                  <a:lnTo>
                    <a:pt x="24384000" y="0"/>
                  </a:lnTo>
                  <a:lnTo>
                    <a:pt x="24384000" y="13716000"/>
                  </a:lnTo>
                  <a:lnTo>
                    <a:pt x="0" y="13716000"/>
                  </a:lnTo>
                  <a:lnTo>
                    <a:pt x="0" y="0"/>
                  </a:lnTo>
                  <a:close/>
                </a:path>
              </a:pathLst>
            </a:custGeom>
            <a:blipFill>
              <a:blip r:embed="rId3"/>
              <a:stretch>
                <a:fillRect l="0" t="0" r="0" b="0"/>
              </a:stretch>
            </a:blipFill>
          </p:spPr>
        </p:sp>
      </p:grpSp>
      <p:grpSp>
        <p:nvGrpSpPr>
          <p:cNvPr name="Group 6" id="6"/>
          <p:cNvGrpSpPr/>
          <p:nvPr/>
        </p:nvGrpSpPr>
        <p:grpSpPr>
          <a:xfrm rot="0">
            <a:off x="12339437" y="1891189"/>
            <a:ext cx="5282651" cy="3252311"/>
            <a:chOff x="0" y="0"/>
            <a:chExt cx="7043534" cy="4336415"/>
          </a:xfrm>
        </p:grpSpPr>
        <p:sp>
          <p:nvSpPr>
            <p:cNvPr name="Freeform 7" id="7"/>
            <p:cNvSpPr/>
            <p:nvPr/>
          </p:nvSpPr>
          <p:spPr>
            <a:xfrm flipH="false" flipV="false" rot="0">
              <a:off x="0" y="0"/>
              <a:ext cx="7043547" cy="4336415"/>
            </a:xfrm>
            <a:custGeom>
              <a:avLst/>
              <a:gdLst/>
              <a:ahLst/>
              <a:cxnLst/>
              <a:rect r="r" b="b" t="t" l="l"/>
              <a:pathLst>
                <a:path h="4336415" w="7043547">
                  <a:moveTo>
                    <a:pt x="0" y="0"/>
                  </a:moveTo>
                  <a:lnTo>
                    <a:pt x="7043547" y="0"/>
                  </a:lnTo>
                  <a:lnTo>
                    <a:pt x="7043547" y="4336415"/>
                  </a:lnTo>
                  <a:lnTo>
                    <a:pt x="0" y="4336415"/>
                  </a:lnTo>
                  <a:close/>
                </a:path>
              </a:pathLst>
            </a:custGeom>
            <a:blipFill>
              <a:blip r:embed="rId4">
                <a:alphaModFix amt="0"/>
              </a:blip>
              <a:stretch>
                <a:fillRect l="-29046" t="0" r="-29045" b="0"/>
              </a:stretch>
            </a:blipFill>
          </p:spPr>
        </p:sp>
      </p:grpSp>
      <p:grpSp>
        <p:nvGrpSpPr>
          <p:cNvPr name="Group 8" id="8"/>
          <p:cNvGrpSpPr/>
          <p:nvPr/>
        </p:nvGrpSpPr>
        <p:grpSpPr>
          <a:xfrm rot="0">
            <a:off x="12339437" y="1848326"/>
            <a:ext cx="5282651" cy="3295174"/>
            <a:chOff x="0" y="0"/>
            <a:chExt cx="7043534" cy="4393565"/>
          </a:xfrm>
        </p:grpSpPr>
        <p:sp>
          <p:nvSpPr>
            <p:cNvPr name="Freeform 9" id="9"/>
            <p:cNvSpPr/>
            <p:nvPr/>
          </p:nvSpPr>
          <p:spPr>
            <a:xfrm flipH="false" flipV="false" rot="0">
              <a:off x="0" y="0"/>
              <a:ext cx="7043534" cy="4393565"/>
            </a:xfrm>
            <a:custGeom>
              <a:avLst/>
              <a:gdLst/>
              <a:ahLst/>
              <a:cxnLst/>
              <a:rect r="r" b="b" t="t" l="l"/>
              <a:pathLst>
                <a:path h="4393565" w="7043534">
                  <a:moveTo>
                    <a:pt x="0" y="0"/>
                  </a:moveTo>
                  <a:lnTo>
                    <a:pt x="7043534" y="0"/>
                  </a:lnTo>
                  <a:lnTo>
                    <a:pt x="7043534" y="4393565"/>
                  </a:lnTo>
                  <a:lnTo>
                    <a:pt x="0" y="4393565"/>
                  </a:lnTo>
                  <a:close/>
                </a:path>
              </a:pathLst>
            </a:custGeom>
            <a:blipFill>
              <a:blip r:embed="rId5">
                <a:alphaModFix amt="0"/>
              </a:blip>
              <a:stretch>
                <a:fillRect l="-30032" t="0" r="-30032" b="0"/>
              </a:stretch>
            </a:blipFill>
          </p:spPr>
        </p:sp>
        <p:sp>
          <p:nvSpPr>
            <p:cNvPr name="TextBox 10" id="10"/>
            <p:cNvSpPr txBox="true"/>
            <p:nvPr/>
          </p:nvSpPr>
          <p:spPr>
            <a:xfrm>
              <a:off x="0" y="-57150"/>
              <a:ext cx="7043534" cy="4450715"/>
            </a:xfrm>
            <a:prstGeom prst="rect">
              <a:avLst/>
            </a:prstGeom>
          </p:spPr>
          <p:txBody>
            <a:bodyPr anchor="b" rtlCol="false" tIns="0" lIns="0" bIns="0" rIns="0"/>
            <a:lstStyle/>
            <a:p>
              <a:pPr algn="ctr">
                <a:lnSpc>
                  <a:spcPts val="7128"/>
                </a:lnSpc>
              </a:pPr>
              <a:r>
                <a:rPr lang="en-US" sz="6600" b="true">
                  <a:solidFill>
                    <a:srgbClr val="000000"/>
                  </a:solidFill>
                  <a:latin typeface="Avenir Bold"/>
                  <a:ea typeface="Avenir Bold"/>
                  <a:cs typeface="Avenir Bold"/>
                  <a:sym typeface="Avenir Bold"/>
                </a:rPr>
                <a:t>Déroulement de la campagne</a:t>
              </a:r>
            </a:p>
          </p:txBody>
        </p:sp>
      </p:grpSp>
      <p:grpSp>
        <p:nvGrpSpPr>
          <p:cNvPr name="Group 11" id="11"/>
          <p:cNvGrpSpPr/>
          <p:nvPr/>
        </p:nvGrpSpPr>
        <p:grpSpPr>
          <a:xfrm rot="73919">
            <a:off x="12601218" y="5704467"/>
            <a:ext cx="4759090" cy="2433572"/>
            <a:chOff x="0" y="0"/>
            <a:chExt cx="6345453" cy="3244763"/>
          </a:xfrm>
        </p:grpSpPr>
        <p:sp>
          <p:nvSpPr>
            <p:cNvPr name="Freeform 12" id="12"/>
            <p:cNvSpPr/>
            <p:nvPr/>
          </p:nvSpPr>
          <p:spPr>
            <a:xfrm flipH="false" flipV="false" rot="0">
              <a:off x="0" y="0"/>
              <a:ext cx="6345428" cy="3244724"/>
            </a:xfrm>
            <a:custGeom>
              <a:avLst/>
              <a:gdLst/>
              <a:ahLst/>
              <a:cxnLst/>
              <a:rect r="r" b="b" t="t" l="l"/>
              <a:pathLst>
                <a:path h="3244724" w="6345428">
                  <a:moveTo>
                    <a:pt x="0" y="0"/>
                  </a:moveTo>
                  <a:lnTo>
                    <a:pt x="6345428" y="0"/>
                  </a:lnTo>
                  <a:lnTo>
                    <a:pt x="6345428" y="3244724"/>
                  </a:lnTo>
                  <a:lnTo>
                    <a:pt x="0" y="3244724"/>
                  </a:lnTo>
                  <a:lnTo>
                    <a:pt x="0" y="0"/>
                  </a:lnTo>
                  <a:close/>
                </a:path>
              </a:pathLst>
            </a:custGeom>
            <a:blipFill>
              <a:blip r:embed="rId6"/>
              <a:stretch>
                <a:fillRect l="0" t="-21113" r="0" b="-21113"/>
              </a:stretch>
            </a:blipFill>
          </p:spPr>
        </p:sp>
      </p:grpSp>
    </p:spTree>
  </p:cSld>
  <p:clrMapOvr>
    <a:masterClrMapping/>
  </p:clrMapOvr>
</p:sld>
</file>

<file path=ppt/slides/slide22.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grpSp>
        <p:nvGrpSpPr>
          <p:cNvPr name="Group 2" id="2"/>
          <p:cNvGrpSpPr/>
          <p:nvPr/>
        </p:nvGrpSpPr>
        <p:grpSpPr>
          <a:xfrm rot="0">
            <a:off x="0" y="0"/>
            <a:ext cx="18288000" cy="10287000"/>
            <a:chOff x="0" y="0"/>
            <a:chExt cx="24384000" cy="13716000"/>
          </a:xfrm>
        </p:grpSpPr>
        <p:sp>
          <p:nvSpPr>
            <p:cNvPr name="Freeform 3" id="3" descr="A black background with a black square  AI-generated content may be incorrect."/>
            <p:cNvSpPr/>
            <p:nvPr/>
          </p:nvSpPr>
          <p:spPr>
            <a:xfrm flipH="false" flipV="false" rot="0">
              <a:off x="0" y="0"/>
              <a:ext cx="24384000" cy="13716000"/>
            </a:xfrm>
            <a:custGeom>
              <a:avLst/>
              <a:gdLst/>
              <a:ahLst/>
              <a:cxnLst/>
              <a:rect r="r" b="b" t="t" l="l"/>
              <a:pathLst>
                <a:path h="13716000" w="24384000">
                  <a:moveTo>
                    <a:pt x="0" y="0"/>
                  </a:moveTo>
                  <a:lnTo>
                    <a:pt x="24384000" y="0"/>
                  </a:lnTo>
                  <a:lnTo>
                    <a:pt x="24384000" y="13716000"/>
                  </a:lnTo>
                  <a:lnTo>
                    <a:pt x="0" y="13716000"/>
                  </a:lnTo>
                  <a:lnTo>
                    <a:pt x="0" y="0"/>
                  </a:lnTo>
                  <a:close/>
                </a:path>
              </a:pathLst>
            </a:custGeom>
            <a:blipFill>
              <a:blip r:embed="rId2"/>
              <a:stretch>
                <a:fillRect l="0" t="0" r="0" b="0"/>
              </a:stretch>
            </a:blipFill>
          </p:spPr>
        </p:sp>
      </p:grpSp>
      <p:sp>
        <p:nvSpPr>
          <p:cNvPr name="TextBox 4" id="4"/>
          <p:cNvSpPr txBox="true"/>
          <p:nvPr/>
        </p:nvSpPr>
        <p:spPr>
          <a:xfrm rot="0">
            <a:off x="1339215" y="547135"/>
            <a:ext cx="15590520" cy="689296"/>
          </a:xfrm>
          <a:prstGeom prst="rect">
            <a:avLst/>
          </a:prstGeom>
        </p:spPr>
        <p:txBody>
          <a:bodyPr anchor="t" rtlCol="false" tIns="0" lIns="0" bIns="0" rIns="0">
            <a:spAutoFit/>
          </a:bodyPr>
          <a:lstStyle/>
          <a:p>
            <a:pPr algn="l">
              <a:lnSpc>
                <a:spcPts val="5248"/>
              </a:lnSpc>
            </a:pPr>
            <a:r>
              <a:rPr lang="en-US" sz="4859" b="true">
                <a:solidFill>
                  <a:srgbClr val="000000"/>
                </a:solidFill>
                <a:latin typeface="Avenir Bold"/>
                <a:ea typeface="Avenir Bold"/>
                <a:cs typeface="Avenir Bold"/>
                <a:sym typeface="Avenir Bold"/>
              </a:rPr>
              <a:t>Bâtissez votre campagne</a:t>
            </a:r>
          </a:p>
        </p:txBody>
      </p:sp>
      <p:sp>
        <p:nvSpPr>
          <p:cNvPr name="TextBox 5" id="5"/>
          <p:cNvSpPr txBox="true"/>
          <p:nvPr/>
        </p:nvSpPr>
        <p:spPr>
          <a:xfrm rot="0">
            <a:off x="1339215" y="1469498"/>
            <a:ext cx="15590520" cy="2805322"/>
          </a:xfrm>
          <a:prstGeom prst="rect">
            <a:avLst/>
          </a:prstGeom>
        </p:spPr>
        <p:txBody>
          <a:bodyPr anchor="t" rtlCol="false" tIns="0" lIns="0" bIns="0" rIns="0">
            <a:spAutoFit/>
          </a:bodyPr>
          <a:lstStyle/>
          <a:p>
            <a:pPr algn="l">
              <a:lnSpc>
                <a:spcPts val="3964"/>
              </a:lnSpc>
            </a:pPr>
            <a:r>
              <a:rPr lang="en-US" sz="3060">
                <a:solidFill>
                  <a:srgbClr val="000000"/>
                </a:solidFill>
                <a:latin typeface="Avenir"/>
                <a:ea typeface="Avenir"/>
                <a:cs typeface="Avenir"/>
                <a:sym typeface="Avenir"/>
              </a:rPr>
              <a:t>Lorsque vous organisez votre campagne de dons des employés, il est important de trouver un moment qui convient à votre organisation. Votre campagne n’a pas à être exigeante en temps! Les campagnes exemplaires peuvent durer aussi peu qu’une journée ou de une à deux semaines.</a:t>
            </a:r>
          </a:p>
          <a:p>
            <a:pPr algn="l">
              <a:lnSpc>
                <a:spcPts val="3964"/>
              </a:lnSpc>
            </a:pPr>
          </a:p>
          <a:p>
            <a:pPr algn="ctr">
              <a:lnSpc>
                <a:spcPts val="3964"/>
              </a:lnSpc>
            </a:pPr>
            <a:r>
              <a:rPr lang="en-US" sz="3060" b="true">
                <a:solidFill>
                  <a:srgbClr val="E31D1A"/>
                </a:solidFill>
                <a:latin typeface="Avenir Bold"/>
                <a:ea typeface="Avenir Bold"/>
                <a:cs typeface="Avenir Bold"/>
                <a:sym typeface="Avenir Bold"/>
              </a:rPr>
              <a:t>EXEMPLE : CAMPAGNE D’UNE JOURNÉE</a:t>
            </a:r>
          </a:p>
          <a:p>
            <a:pPr algn="l">
              <a:lnSpc>
                <a:spcPts val="2974"/>
              </a:lnSpc>
            </a:pPr>
          </a:p>
        </p:txBody>
      </p:sp>
      <p:grpSp>
        <p:nvGrpSpPr>
          <p:cNvPr name="Group 6" id="6"/>
          <p:cNvGrpSpPr/>
          <p:nvPr/>
        </p:nvGrpSpPr>
        <p:grpSpPr>
          <a:xfrm rot="0">
            <a:off x="1799120" y="5094513"/>
            <a:ext cx="2394680" cy="1076706"/>
            <a:chOff x="0" y="0"/>
            <a:chExt cx="3192907" cy="1435608"/>
          </a:xfrm>
        </p:grpSpPr>
        <p:sp>
          <p:nvSpPr>
            <p:cNvPr name="Freeform 7" id="7"/>
            <p:cNvSpPr/>
            <p:nvPr/>
          </p:nvSpPr>
          <p:spPr>
            <a:xfrm flipH="false" flipV="false" rot="0">
              <a:off x="0" y="0"/>
              <a:ext cx="3192907" cy="1435608"/>
            </a:xfrm>
            <a:custGeom>
              <a:avLst/>
              <a:gdLst/>
              <a:ahLst/>
              <a:cxnLst/>
              <a:rect r="r" b="b" t="t" l="l"/>
              <a:pathLst>
                <a:path h="1435608" w="3192907">
                  <a:moveTo>
                    <a:pt x="0" y="0"/>
                  </a:moveTo>
                  <a:lnTo>
                    <a:pt x="3192907" y="0"/>
                  </a:lnTo>
                  <a:lnTo>
                    <a:pt x="3192907" y="1435608"/>
                  </a:lnTo>
                  <a:lnTo>
                    <a:pt x="0" y="1435608"/>
                  </a:lnTo>
                  <a:lnTo>
                    <a:pt x="0" y="0"/>
                  </a:lnTo>
                  <a:close/>
                </a:path>
              </a:pathLst>
            </a:custGeom>
            <a:blipFill>
              <a:blip r:embed="rId3"/>
              <a:stretch>
                <a:fillRect l="-357" t="0" r="-357" b="0"/>
              </a:stretch>
            </a:blipFill>
          </p:spPr>
        </p:sp>
      </p:grpSp>
      <p:sp>
        <p:nvSpPr>
          <p:cNvPr name="TextBox 8" id="8"/>
          <p:cNvSpPr txBox="true"/>
          <p:nvPr/>
        </p:nvSpPr>
        <p:spPr>
          <a:xfrm rot="0">
            <a:off x="2030987" y="6437919"/>
            <a:ext cx="4325626" cy="2040779"/>
          </a:xfrm>
          <a:prstGeom prst="rect">
            <a:avLst/>
          </a:prstGeom>
        </p:spPr>
        <p:txBody>
          <a:bodyPr anchor="t" rtlCol="false" tIns="0" lIns="0" bIns="0" rIns="0">
            <a:spAutoFit/>
          </a:bodyPr>
          <a:lstStyle/>
          <a:p>
            <a:pPr algn="l">
              <a:lnSpc>
                <a:spcPts val="2520"/>
              </a:lnSpc>
            </a:pPr>
            <a:r>
              <a:rPr lang="en-US" sz="2100">
                <a:solidFill>
                  <a:srgbClr val="000000"/>
                </a:solidFill>
                <a:latin typeface="Avenir"/>
                <a:ea typeface="Avenir"/>
                <a:cs typeface="Avenir"/>
                <a:sym typeface="Avenir"/>
              </a:rPr>
              <a:t>Le matin, demandez à votre président ou à un membre de la haute direction d’envoyer un courriel enthousiasmant pour lancer votre campagne de dons des employés au profit de Centraide et rallier tout le monde à s’impliquer.</a:t>
            </a:r>
          </a:p>
        </p:txBody>
      </p:sp>
      <p:grpSp>
        <p:nvGrpSpPr>
          <p:cNvPr name="Group 9" id="9"/>
          <p:cNvGrpSpPr/>
          <p:nvPr/>
        </p:nvGrpSpPr>
        <p:grpSpPr>
          <a:xfrm rot="0">
            <a:off x="8083058" y="4532414"/>
            <a:ext cx="2121884" cy="2106168"/>
            <a:chOff x="0" y="0"/>
            <a:chExt cx="2829179" cy="2808224"/>
          </a:xfrm>
        </p:grpSpPr>
        <p:sp>
          <p:nvSpPr>
            <p:cNvPr name="Freeform 10" id="10"/>
            <p:cNvSpPr/>
            <p:nvPr/>
          </p:nvSpPr>
          <p:spPr>
            <a:xfrm flipH="false" flipV="false" rot="0">
              <a:off x="0" y="0"/>
              <a:ext cx="2829179" cy="2808224"/>
            </a:xfrm>
            <a:custGeom>
              <a:avLst/>
              <a:gdLst/>
              <a:ahLst/>
              <a:cxnLst/>
              <a:rect r="r" b="b" t="t" l="l"/>
              <a:pathLst>
                <a:path h="2808224" w="2829179">
                  <a:moveTo>
                    <a:pt x="0" y="0"/>
                  </a:moveTo>
                  <a:lnTo>
                    <a:pt x="2829179" y="0"/>
                  </a:lnTo>
                  <a:lnTo>
                    <a:pt x="2829179" y="2808224"/>
                  </a:lnTo>
                  <a:lnTo>
                    <a:pt x="0" y="2808224"/>
                  </a:lnTo>
                  <a:lnTo>
                    <a:pt x="0" y="0"/>
                  </a:lnTo>
                  <a:close/>
                </a:path>
              </a:pathLst>
            </a:custGeom>
            <a:blipFill>
              <a:blip r:embed="rId4"/>
              <a:stretch>
                <a:fillRect l="0" t="-32" r="0" b="-33"/>
              </a:stretch>
            </a:blipFill>
          </p:spPr>
        </p:sp>
      </p:grpSp>
      <p:sp>
        <p:nvSpPr>
          <p:cNvPr name="TextBox 11" id="11"/>
          <p:cNvSpPr txBox="true"/>
          <p:nvPr/>
        </p:nvSpPr>
        <p:spPr>
          <a:xfrm rot="0">
            <a:off x="7662597" y="6600482"/>
            <a:ext cx="4159844" cy="1035187"/>
          </a:xfrm>
          <a:prstGeom prst="rect">
            <a:avLst/>
          </a:prstGeom>
        </p:spPr>
        <p:txBody>
          <a:bodyPr anchor="t" rtlCol="false" tIns="0" lIns="0" bIns="0" rIns="0">
            <a:spAutoFit/>
          </a:bodyPr>
          <a:lstStyle/>
          <a:p>
            <a:pPr algn="l">
              <a:lnSpc>
                <a:spcPts val="2467"/>
              </a:lnSpc>
            </a:pPr>
            <a:r>
              <a:rPr lang="en-US" sz="2100">
                <a:solidFill>
                  <a:srgbClr val="000000"/>
                </a:solidFill>
                <a:latin typeface="Avenir"/>
                <a:ea typeface="Avenir"/>
                <a:cs typeface="Avenir"/>
                <a:sym typeface="Avenir"/>
              </a:rPr>
              <a:t>Partagez un lien tôt dans la journée pour permettre aux gens de faire un don grâce à l’outil de dons en ligne que vous avez choisi.</a:t>
            </a:r>
          </a:p>
        </p:txBody>
      </p:sp>
      <p:grpSp>
        <p:nvGrpSpPr>
          <p:cNvPr name="Group 12" id="12"/>
          <p:cNvGrpSpPr/>
          <p:nvPr/>
        </p:nvGrpSpPr>
        <p:grpSpPr>
          <a:xfrm rot="0">
            <a:off x="13569477" y="4633627"/>
            <a:ext cx="2215801" cy="2180844"/>
            <a:chOff x="0" y="0"/>
            <a:chExt cx="2954401" cy="2907792"/>
          </a:xfrm>
        </p:grpSpPr>
        <p:sp>
          <p:nvSpPr>
            <p:cNvPr name="Freeform 13" id="13"/>
            <p:cNvSpPr/>
            <p:nvPr/>
          </p:nvSpPr>
          <p:spPr>
            <a:xfrm flipH="false" flipV="false" rot="0">
              <a:off x="0" y="0"/>
              <a:ext cx="2954401" cy="2907792"/>
            </a:xfrm>
            <a:custGeom>
              <a:avLst/>
              <a:gdLst/>
              <a:ahLst/>
              <a:cxnLst/>
              <a:rect r="r" b="b" t="t" l="l"/>
              <a:pathLst>
                <a:path h="2907792" w="2954401">
                  <a:moveTo>
                    <a:pt x="0" y="0"/>
                  </a:moveTo>
                  <a:lnTo>
                    <a:pt x="2954401" y="0"/>
                  </a:lnTo>
                  <a:lnTo>
                    <a:pt x="2954401" y="2907792"/>
                  </a:lnTo>
                  <a:lnTo>
                    <a:pt x="0" y="2907792"/>
                  </a:lnTo>
                  <a:lnTo>
                    <a:pt x="0" y="0"/>
                  </a:lnTo>
                  <a:close/>
                </a:path>
              </a:pathLst>
            </a:custGeom>
            <a:blipFill>
              <a:blip r:embed="rId5"/>
              <a:stretch>
                <a:fillRect l="0" t="-145" r="0" b="-145"/>
              </a:stretch>
            </a:blipFill>
          </p:spPr>
        </p:sp>
      </p:grpSp>
      <p:sp>
        <p:nvSpPr>
          <p:cNvPr name="TextBox 14" id="14"/>
          <p:cNvSpPr txBox="true"/>
          <p:nvPr/>
        </p:nvSpPr>
        <p:spPr>
          <a:xfrm rot="0">
            <a:off x="13127366" y="6600482"/>
            <a:ext cx="4090340" cy="1371286"/>
          </a:xfrm>
          <a:prstGeom prst="rect">
            <a:avLst/>
          </a:prstGeom>
        </p:spPr>
        <p:txBody>
          <a:bodyPr anchor="t" rtlCol="false" tIns="0" lIns="0" bIns="0" rIns="0">
            <a:spAutoFit/>
          </a:bodyPr>
          <a:lstStyle/>
          <a:p>
            <a:pPr algn="l">
              <a:lnSpc>
                <a:spcPts val="2494"/>
              </a:lnSpc>
            </a:pPr>
            <a:r>
              <a:rPr lang="en-US" sz="2100">
                <a:solidFill>
                  <a:srgbClr val="000000"/>
                </a:solidFill>
                <a:latin typeface="Avenir"/>
                <a:ea typeface="Avenir"/>
                <a:cs typeface="Avenir"/>
                <a:sym typeface="Avenir"/>
              </a:rPr>
              <a:t>Célébrez votre réussite collective et remerciez tout le monde avec un courriel de clôture à la fin de la journée.</a:t>
            </a:r>
          </a:p>
        </p:txBody>
      </p:sp>
    </p:spTree>
  </p:cSld>
  <p:clrMapOvr>
    <a:masterClrMapping/>
  </p:clrMapOvr>
</p:sld>
</file>

<file path=ppt/slides/slide23.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grpSp>
        <p:nvGrpSpPr>
          <p:cNvPr name="Group 2" id="2"/>
          <p:cNvGrpSpPr/>
          <p:nvPr/>
        </p:nvGrpSpPr>
        <p:grpSpPr>
          <a:xfrm rot="0">
            <a:off x="0" y="1"/>
            <a:ext cx="18288000" cy="10287000"/>
            <a:chOff x="0" y="0"/>
            <a:chExt cx="24384000" cy="13716000"/>
          </a:xfrm>
        </p:grpSpPr>
        <p:sp>
          <p:nvSpPr>
            <p:cNvPr name="Freeform 3" id="3" descr="A black background with a black square  AI-generated content may be incorrect."/>
            <p:cNvSpPr/>
            <p:nvPr/>
          </p:nvSpPr>
          <p:spPr>
            <a:xfrm flipH="false" flipV="false" rot="0">
              <a:off x="0" y="0"/>
              <a:ext cx="24384000" cy="13716000"/>
            </a:xfrm>
            <a:custGeom>
              <a:avLst/>
              <a:gdLst/>
              <a:ahLst/>
              <a:cxnLst/>
              <a:rect r="r" b="b" t="t" l="l"/>
              <a:pathLst>
                <a:path h="13716000" w="24384000">
                  <a:moveTo>
                    <a:pt x="0" y="0"/>
                  </a:moveTo>
                  <a:lnTo>
                    <a:pt x="24384000" y="0"/>
                  </a:lnTo>
                  <a:lnTo>
                    <a:pt x="24384000" y="13716000"/>
                  </a:lnTo>
                  <a:lnTo>
                    <a:pt x="0" y="13716000"/>
                  </a:lnTo>
                  <a:lnTo>
                    <a:pt x="0" y="0"/>
                  </a:lnTo>
                  <a:close/>
                </a:path>
              </a:pathLst>
            </a:custGeom>
            <a:blipFill>
              <a:blip r:embed="rId2"/>
              <a:stretch>
                <a:fillRect l="0" t="0" r="0" b="0"/>
              </a:stretch>
            </a:blipFill>
          </p:spPr>
        </p:sp>
      </p:grpSp>
      <p:sp>
        <p:nvSpPr>
          <p:cNvPr name="TextBox 4" id="4"/>
          <p:cNvSpPr txBox="true"/>
          <p:nvPr/>
        </p:nvSpPr>
        <p:spPr>
          <a:xfrm rot="0">
            <a:off x="1339215" y="547135"/>
            <a:ext cx="15590520" cy="689296"/>
          </a:xfrm>
          <a:prstGeom prst="rect">
            <a:avLst/>
          </a:prstGeom>
        </p:spPr>
        <p:txBody>
          <a:bodyPr anchor="t" rtlCol="false" tIns="0" lIns="0" bIns="0" rIns="0">
            <a:spAutoFit/>
          </a:bodyPr>
          <a:lstStyle/>
          <a:p>
            <a:pPr algn="l">
              <a:lnSpc>
                <a:spcPts val="5248"/>
              </a:lnSpc>
            </a:pPr>
            <a:r>
              <a:rPr lang="en-US" sz="4859" b="true">
                <a:solidFill>
                  <a:srgbClr val="000000"/>
                </a:solidFill>
                <a:latin typeface="Avenir Bold"/>
                <a:ea typeface="Avenir Bold"/>
                <a:cs typeface="Avenir Bold"/>
                <a:sym typeface="Avenir Bold"/>
              </a:rPr>
              <a:t>Bâtissez votre campagne</a:t>
            </a:r>
          </a:p>
        </p:txBody>
      </p:sp>
      <p:sp>
        <p:nvSpPr>
          <p:cNvPr name="TextBox 5" id="5"/>
          <p:cNvSpPr txBox="true"/>
          <p:nvPr/>
        </p:nvSpPr>
        <p:spPr>
          <a:xfrm rot="0">
            <a:off x="1445924" y="1999336"/>
            <a:ext cx="8497252" cy="1383668"/>
          </a:xfrm>
          <a:prstGeom prst="rect">
            <a:avLst/>
          </a:prstGeom>
        </p:spPr>
        <p:txBody>
          <a:bodyPr anchor="t" rtlCol="false" tIns="0" lIns="0" bIns="0" rIns="0">
            <a:spAutoFit/>
          </a:bodyPr>
          <a:lstStyle/>
          <a:p>
            <a:pPr algn="l">
              <a:lnSpc>
                <a:spcPts val="3600"/>
              </a:lnSpc>
            </a:pPr>
            <a:r>
              <a:rPr lang="en-US" sz="3000" b="true">
                <a:solidFill>
                  <a:srgbClr val="E31D1A"/>
                </a:solidFill>
                <a:latin typeface="Arial Bold"/>
                <a:ea typeface="Arial Bold"/>
                <a:cs typeface="Arial Bold"/>
                <a:sym typeface="Arial Bold"/>
              </a:rPr>
              <a:t>EXEMPLE DE CAMPAGNE DE DEUX SEMAINES</a:t>
            </a:r>
          </a:p>
          <a:p>
            <a:pPr algn="l">
              <a:lnSpc>
                <a:spcPts val="3600"/>
              </a:lnSpc>
            </a:pPr>
          </a:p>
          <a:p>
            <a:pPr algn="l">
              <a:lnSpc>
                <a:spcPts val="2879"/>
              </a:lnSpc>
            </a:pPr>
            <a:r>
              <a:rPr lang="en-US" b="true" sz="2400" spc="-15">
                <a:solidFill>
                  <a:srgbClr val="FFFFFF"/>
                </a:solidFill>
                <a:latin typeface="Arial Bold"/>
                <a:ea typeface="Arial Bold"/>
                <a:cs typeface="Arial Bold"/>
                <a:sym typeface="Arial Bold"/>
              </a:rPr>
              <a:t>Lundi	Mardi	Mercredi</a:t>
            </a:r>
          </a:p>
        </p:txBody>
      </p:sp>
      <p:graphicFrame>
        <p:nvGraphicFramePr>
          <p:cNvPr name="Table 6" id="6"/>
          <p:cNvGraphicFramePr>
            <a:graphicFrameLocks noGrp="true"/>
          </p:cNvGraphicFramePr>
          <p:nvPr/>
        </p:nvGraphicFramePr>
        <p:xfrm>
          <a:off x="1445928" y="3137601"/>
          <a:ext cx="15494000" cy="5524500"/>
        </p:xfrm>
        <a:graphic>
          <a:graphicData uri="http://schemas.openxmlformats.org/drawingml/2006/table">
            <a:tbl>
              <a:tblPr/>
              <a:tblGrid>
                <a:gridCol w="3182252"/>
                <a:gridCol w="3015351"/>
                <a:gridCol w="3098799"/>
                <a:gridCol w="3098799"/>
                <a:gridCol w="3098799"/>
              </a:tblGrid>
              <a:tr h="509095">
                <a:tc>
                  <a:txBody>
                    <a:bodyPr anchor="t" rtlCol="false"/>
                    <a:lstStyle/>
                    <a:p>
                      <a:pPr algn="l">
                        <a:lnSpc>
                          <a:spcPts val="3240"/>
                        </a:lnSpc>
                        <a:defRPr/>
                      </a:pPr>
                      <a:r>
                        <a:rPr lang="en-US" sz="2700">
                          <a:solidFill>
                            <a:srgbClr val="000000"/>
                          </a:solidFill>
                          <a:latin typeface="Avenir"/>
                          <a:ea typeface="Avenir"/>
                          <a:cs typeface="Avenir"/>
                          <a:sym typeface="Avenir"/>
                        </a:rPr>
                        <a:t>Lundi </a:t>
                      </a:r>
                      <a:endParaRPr lang="en-US" sz="1100"/>
                    </a:p>
                  </a:txBody>
                  <a:tcPr marL="91440" marR="91440" marT="91440" marB="91440" anchor="t">
                    <a:lnL cmpd="sng" algn="ctr" cap="flat" w="4762">
                      <a:solidFill>
                        <a:srgbClr val="000000"/>
                      </a:solidFill>
                      <a:prstDash val="solid"/>
                      <a:round/>
                      <a:headEnd type="none" w="med" len="med"/>
                      <a:tailEnd type="none" w="med" len="med"/>
                    </a:lnL>
                    <a:lnR cmpd="sng" algn="ctr" cap="flat" w="4762">
                      <a:solidFill>
                        <a:srgbClr val="000000"/>
                      </a:solidFill>
                      <a:prstDash val="solid"/>
                      <a:round/>
                      <a:headEnd type="none" w="med" len="med"/>
                      <a:tailEnd type="none" w="med" len="med"/>
                    </a:lnR>
                    <a:lnT cmpd="sng" algn="ctr" cap="flat" w="4762">
                      <a:solidFill>
                        <a:srgbClr val="000000"/>
                      </a:solidFill>
                      <a:prstDash val="solid"/>
                      <a:round/>
                      <a:headEnd type="none" w="med" len="med"/>
                      <a:tailEnd type="none" w="med" len="med"/>
                    </a:lnT>
                    <a:lnB cmpd="sng" algn="ctr" cap="flat" w="4762">
                      <a:solidFill>
                        <a:srgbClr val="000000"/>
                      </a:solidFill>
                      <a:prstDash val="solid"/>
                      <a:round/>
                      <a:headEnd type="none" w="med" len="med"/>
                      <a:tailEnd type="none" w="med" len="med"/>
                    </a:lnB>
                    <a:solidFill>
                      <a:srgbClr val="C6C7C6"/>
                    </a:solidFill>
                  </a:tcPr>
                </a:tc>
                <a:tc>
                  <a:txBody>
                    <a:bodyPr anchor="t" rtlCol="false"/>
                    <a:lstStyle/>
                    <a:p>
                      <a:pPr algn="l">
                        <a:lnSpc>
                          <a:spcPts val="3240"/>
                        </a:lnSpc>
                        <a:defRPr/>
                      </a:pPr>
                      <a:r>
                        <a:rPr lang="en-US" sz="2700">
                          <a:solidFill>
                            <a:srgbClr val="000000"/>
                          </a:solidFill>
                          <a:latin typeface="Avenir"/>
                          <a:ea typeface="Avenir"/>
                          <a:cs typeface="Avenir"/>
                          <a:sym typeface="Avenir"/>
                        </a:rPr>
                        <a:t>Mardi </a:t>
                      </a:r>
                      <a:endParaRPr lang="en-US" sz="1100"/>
                    </a:p>
                  </a:txBody>
                  <a:tcPr marL="91440" marR="91440" marT="91440" marB="91440" anchor="t">
                    <a:lnL cmpd="sng" algn="ctr" cap="flat" w="4762">
                      <a:solidFill>
                        <a:srgbClr val="000000"/>
                      </a:solidFill>
                      <a:prstDash val="solid"/>
                      <a:round/>
                      <a:headEnd type="none" w="med" len="med"/>
                      <a:tailEnd type="none" w="med" len="med"/>
                    </a:lnL>
                    <a:lnR cmpd="sng" algn="ctr" cap="flat" w="4762">
                      <a:solidFill>
                        <a:srgbClr val="000000"/>
                      </a:solidFill>
                      <a:prstDash val="solid"/>
                      <a:round/>
                      <a:headEnd type="none" w="med" len="med"/>
                      <a:tailEnd type="none" w="med" len="med"/>
                    </a:lnR>
                    <a:lnT cmpd="sng" algn="ctr" cap="flat" w="4762">
                      <a:solidFill>
                        <a:srgbClr val="000000"/>
                      </a:solidFill>
                      <a:prstDash val="solid"/>
                      <a:round/>
                      <a:headEnd type="none" w="med" len="med"/>
                      <a:tailEnd type="none" w="med" len="med"/>
                    </a:lnT>
                    <a:lnB cmpd="sng" algn="ctr" cap="flat" w="4762">
                      <a:solidFill>
                        <a:srgbClr val="000000"/>
                      </a:solidFill>
                      <a:prstDash val="solid"/>
                      <a:round/>
                      <a:headEnd type="none" w="med" len="med"/>
                      <a:tailEnd type="none" w="med" len="med"/>
                    </a:lnB>
                    <a:solidFill>
                      <a:srgbClr val="C6C7C6"/>
                    </a:solidFill>
                  </a:tcPr>
                </a:tc>
                <a:tc>
                  <a:txBody>
                    <a:bodyPr anchor="t" rtlCol="false"/>
                    <a:lstStyle/>
                    <a:p>
                      <a:pPr algn="l">
                        <a:lnSpc>
                          <a:spcPts val="3240"/>
                        </a:lnSpc>
                        <a:defRPr/>
                      </a:pPr>
                      <a:r>
                        <a:rPr lang="en-US" sz="2700">
                          <a:solidFill>
                            <a:srgbClr val="000000"/>
                          </a:solidFill>
                          <a:latin typeface="Avenir"/>
                          <a:ea typeface="Avenir"/>
                          <a:cs typeface="Avenir"/>
                          <a:sym typeface="Avenir"/>
                        </a:rPr>
                        <a:t>Mercredi </a:t>
                      </a:r>
                      <a:endParaRPr lang="en-US" sz="1100"/>
                    </a:p>
                  </a:txBody>
                  <a:tcPr marL="91440" marR="91440" marT="91440" marB="91440" anchor="t">
                    <a:lnL cmpd="sng" algn="ctr" cap="flat" w="4762">
                      <a:solidFill>
                        <a:srgbClr val="000000"/>
                      </a:solidFill>
                      <a:prstDash val="solid"/>
                      <a:round/>
                      <a:headEnd type="none" w="med" len="med"/>
                      <a:tailEnd type="none" w="med" len="med"/>
                    </a:lnL>
                    <a:lnR cmpd="sng" algn="ctr" cap="flat" w="4762">
                      <a:solidFill>
                        <a:srgbClr val="000000"/>
                      </a:solidFill>
                      <a:prstDash val="solid"/>
                      <a:round/>
                      <a:headEnd type="none" w="med" len="med"/>
                      <a:tailEnd type="none" w="med" len="med"/>
                    </a:lnR>
                    <a:lnT cmpd="sng" algn="ctr" cap="flat" w="4762">
                      <a:solidFill>
                        <a:srgbClr val="000000"/>
                      </a:solidFill>
                      <a:prstDash val="solid"/>
                      <a:round/>
                      <a:headEnd type="none" w="med" len="med"/>
                      <a:tailEnd type="none" w="med" len="med"/>
                    </a:lnT>
                    <a:lnB cmpd="sng" algn="ctr" cap="flat" w="4762">
                      <a:solidFill>
                        <a:srgbClr val="000000"/>
                      </a:solidFill>
                      <a:prstDash val="solid"/>
                      <a:round/>
                      <a:headEnd type="none" w="med" len="med"/>
                      <a:tailEnd type="none" w="med" len="med"/>
                    </a:lnB>
                    <a:solidFill>
                      <a:srgbClr val="C6C7C6"/>
                    </a:solidFill>
                  </a:tcPr>
                </a:tc>
                <a:tc>
                  <a:txBody>
                    <a:bodyPr anchor="t" rtlCol="false"/>
                    <a:lstStyle/>
                    <a:p>
                      <a:pPr algn="l">
                        <a:lnSpc>
                          <a:spcPts val="3240"/>
                        </a:lnSpc>
                        <a:defRPr/>
                      </a:pPr>
                      <a:r>
                        <a:rPr lang="en-US" sz="2700">
                          <a:solidFill>
                            <a:srgbClr val="000000"/>
                          </a:solidFill>
                          <a:latin typeface="Avenir"/>
                          <a:ea typeface="Avenir"/>
                          <a:cs typeface="Avenir"/>
                          <a:sym typeface="Avenir"/>
                        </a:rPr>
                        <a:t>Jeudi </a:t>
                      </a:r>
                      <a:endParaRPr lang="en-US" sz="1100"/>
                    </a:p>
                  </a:txBody>
                  <a:tcPr marL="91440" marR="91440" marT="91440" marB="91440" anchor="t">
                    <a:lnL cmpd="sng" algn="ctr" cap="flat" w="4762">
                      <a:solidFill>
                        <a:srgbClr val="000000"/>
                      </a:solidFill>
                      <a:prstDash val="solid"/>
                      <a:round/>
                      <a:headEnd type="none" w="med" len="med"/>
                      <a:tailEnd type="none" w="med" len="med"/>
                    </a:lnL>
                    <a:lnR cmpd="sng" algn="ctr" cap="flat" w="4762">
                      <a:solidFill>
                        <a:srgbClr val="000000"/>
                      </a:solidFill>
                      <a:prstDash val="solid"/>
                      <a:round/>
                      <a:headEnd type="none" w="med" len="med"/>
                      <a:tailEnd type="none" w="med" len="med"/>
                    </a:lnR>
                    <a:lnT cmpd="sng" algn="ctr" cap="flat" w="4762">
                      <a:solidFill>
                        <a:srgbClr val="000000"/>
                      </a:solidFill>
                      <a:prstDash val="solid"/>
                      <a:round/>
                      <a:headEnd type="none" w="med" len="med"/>
                      <a:tailEnd type="none" w="med" len="med"/>
                    </a:lnT>
                    <a:lnB cmpd="sng" algn="ctr" cap="flat" w="4762">
                      <a:solidFill>
                        <a:srgbClr val="000000"/>
                      </a:solidFill>
                      <a:prstDash val="solid"/>
                      <a:round/>
                      <a:headEnd type="none" w="med" len="med"/>
                      <a:tailEnd type="none" w="med" len="med"/>
                    </a:lnB>
                    <a:solidFill>
                      <a:srgbClr val="C6C7C6"/>
                    </a:solidFill>
                  </a:tcPr>
                </a:tc>
                <a:tc>
                  <a:txBody>
                    <a:bodyPr anchor="t" rtlCol="false"/>
                    <a:lstStyle/>
                    <a:p>
                      <a:pPr algn="l">
                        <a:lnSpc>
                          <a:spcPts val="3240"/>
                        </a:lnSpc>
                        <a:defRPr/>
                      </a:pPr>
                      <a:r>
                        <a:rPr lang="en-US" sz="2700">
                          <a:solidFill>
                            <a:srgbClr val="000000"/>
                          </a:solidFill>
                          <a:latin typeface="Avenir"/>
                          <a:ea typeface="Avenir"/>
                          <a:cs typeface="Avenir"/>
                          <a:sym typeface="Avenir"/>
                        </a:rPr>
                        <a:t>Vendredi </a:t>
                      </a:r>
                      <a:endParaRPr lang="en-US" sz="1100"/>
                    </a:p>
                  </a:txBody>
                  <a:tcPr marL="91440" marR="91440" marT="91440" marB="91440" anchor="t">
                    <a:lnL cmpd="sng" algn="ctr" cap="flat" w="4762">
                      <a:solidFill>
                        <a:srgbClr val="000000"/>
                      </a:solidFill>
                      <a:prstDash val="solid"/>
                      <a:round/>
                      <a:headEnd type="none" w="med" len="med"/>
                      <a:tailEnd type="none" w="med" len="med"/>
                    </a:lnL>
                    <a:lnR cmpd="sng" algn="ctr" cap="flat" w="4762">
                      <a:solidFill>
                        <a:srgbClr val="000000"/>
                      </a:solidFill>
                      <a:prstDash val="solid"/>
                      <a:round/>
                      <a:headEnd type="none" w="med" len="med"/>
                      <a:tailEnd type="none" w="med" len="med"/>
                    </a:lnR>
                    <a:lnT cmpd="sng" algn="ctr" cap="flat" w="4762">
                      <a:solidFill>
                        <a:srgbClr val="000000"/>
                      </a:solidFill>
                      <a:prstDash val="solid"/>
                      <a:round/>
                      <a:headEnd type="none" w="med" len="med"/>
                      <a:tailEnd type="none" w="med" len="med"/>
                    </a:lnT>
                    <a:lnB cmpd="sng" algn="ctr" cap="flat" w="4762">
                      <a:solidFill>
                        <a:srgbClr val="000000"/>
                      </a:solidFill>
                      <a:prstDash val="solid"/>
                      <a:round/>
                      <a:headEnd type="none" w="med" len="med"/>
                      <a:tailEnd type="none" w="med" len="med"/>
                    </a:lnB>
                    <a:solidFill>
                      <a:srgbClr val="C6C7C6"/>
                    </a:solidFill>
                  </a:tcPr>
                </a:tc>
              </a:tr>
              <a:tr h="2257877">
                <a:tc>
                  <a:txBody>
                    <a:bodyPr anchor="t" rtlCol="false"/>
                    <a:lstStyle/>
                    <a:p>
                      <a:pPr algn="l">
                        <a:lnSpc>
                          <a:spcPts val="2160"/>
                        </a:lnSpc>
                        <a:defRPr/>
                      </a:pPr>
                      <a:r>
                        <a:rPr lang="en-US" sz="1800">
                          <a:solidFill>
                            <a:srgbClr val="000000"/>
                          </a:solidFill>
                          <a:latin typeface="Avenir"/>
                          <a:ea typeface="Avenir"/>
                          <a:cs typeface="Avenir"/>
                          <a:sym typeface="Avenir"/>
                        </a:rPr>
                        <a:t>Lancez votre campagne de dons des employés au profit de Centraide avec un événement (déjeuner, dîner ou assemblée générale) et envoyez un courriel mobilisateur lié à votre plateforme de dons en ligne</a:t>
                      </a:r>
                      <a:endParaRPr lang="en-US" sz="1100"/>
                    </a:p>
                    <a:p>
                      <a:pPr algn="l">
                        <a:lnSpc>
                          <a:spcPts val="2160"/>
                        </a:lnSpc>
                      </a:pPr>
                    </a:p>
                  </a:txBody>
                  <a:tcPr marL="91440" marR="91440" marT="91440" marB="91440" anchor="t">
                    <a:lnL cmpd="sng" algn="ctr" cap="flat" w="4762">
                      <a:solidFill>
                        <a:srgbClr val="000000"/>
                      </a:solidFill>
                      <a:prstDash val="solid"/>
                      <a:round/>
                      <a:headEnd type="none" w="med" len="med"/>
                      <a:tailEnd type="none" w="med" len="med"/>
                    </a:lnL>
                    <a:lnR cmpd="sng" algn="ctr" cap="flat" w="4762">
                      <a:solidFill>
                        <a:srgbClr val="000000"/>
                      </a:solidFill>
                      <a:prstDash val="solid"/>
                      <a:round/>
                      <a:headEnd type="none" w="med" len="med"/>
                      <a:tailEnd type="none" w="med" len="med"/>
                    </a:lnR>
                    <a:lnT cmpd="sng" algn="ctr" cap="flat" w="4762">
                      <a:solidFill>
                        <a:srgbClr val="000000"/>
                      </a:solidFill>
                      <a:prstDash val="solid"/>
                      <a:round/>
                      <a:headEnd type="none" w="med" len="med"/>
                      <a:tailEnd type="none" w="med" len="med"/>
                    </a:lnT>
                    <a:lnB cmpd="sng" algn="ctr" cap="flat" w="4762">
                      <a:solidFill>
                        <a:srgbClr val="000000"/>
                      </a:solidFill>
                      <a:prstDash val="solid"/>
                      <a:round/>
                      <a:headEnd type="none" w="med" len="med"/>
                      <a:tailEnd type="none" w="med" len="med"/>
                    </a:lnB>
                    <a:solidFill>
                      <a:srgbClr val="E2E3E3"/>
                    </a:solidFill>
                  </a:tcPr>
                </a:tc>
                <a:tc>
                  <a:txBody>
                    <a:bodyPr anchor="t" rtlCol="false"/>
                    <a:lstStyle/>
                    <a:p>
                      <a:pPr algn="l">
                        <a:lnSpc>
                          <a:spcPts val="2160"/>
                        </a:lnSpc>
                        <a:defRPr/>
                      </a:pPr>
                      <a:r>
                        <a:rPr lang="en-US" sz="1800">
                          <a:solidFill>
                            <a:srgbClr val="000000"/>
                          </a:solidFill>
                          <a:latin typeface="Avenir"/>
                          <a:ea typeface="Avenir"/>
                          <a:cs typeface="Avenir"/>
                          <a:sym typeface="Avenir"/>
                        </a:rPr>
                        <a:t>Faites présenter vos ambassadeurs lors de réunions au sujet de votre campagne et des raisons pour lesquelles votre organisation appuie Centraide</a:t>
                      </a:r>
                      <a:endParaRPr lang="en-US" sz="1100"/>
                    </a:p>
                    <a:p>
                      <a:pPr algn="l">
                        <a:lnSpc>
                          <a:spcPts val="2160"/>
                        </a:lnSpc>
                      </a:pPr>
                    </a:p>
                  </a:txBody>
                  <a:tcPr marL="91440" marR="91440" marT="91440" marB="91440" anchor="t">
                    <a:lnL cmpd="sng" algn="ctr" cap="flat" w="4762">
                      <a:solidFill>
                        <a:srgbClr val="000000"/>
                      </a:solidFill>
                      <a:prstDash val="solid"/>
                      <a:round/>
                      <a:headEnd type="none" w="med" len="med"/>
                      <a:tailEnd type="none" w="med" len="med"/>
                    </a:lnL>
                    <a:lnR cmpd="sng" algn="ctr" cap="flat" w="4762">
                      <a:solidFill>
                        <a:srgbClr val="000000"/>
                      </a:solidFill>
                      <a:prstDash val="solid"/>
                      <a:round/>
                      <a:headEnd type="none" w="med" len="med"/>
                      <a:tailEnd type="none" w="med" len="med"/>
                    </a:lnR>
                    <a:lnT cmpd="sng" algn="ctr" cap="flat" w="4762">
                      <a:solidFill>
                        <a:srgbClr val="000000"/>
                      </a:solidFill>
                      <a:prstDash val="solid"/>
                      <a:round/>
                      <a:headEnd type="none" w="med" len="med"/>
                      <a:tailEnd type="none" w="med" len="med"/>
                    </a:lnT>
                    <a:lnB cmpd="sng" algn="ctr" cap="flat" w="4762">
                      <a:solidFill>
                        <a:srgbClr val="000000"/>
                      </a:solidFill>
                      <a:prstDash val="solid"/>
                      <a:round/>
                      <a:headEnd type="none" w="med" len="med"/>
                      <a:tailEnd type="none" w="med" len="med"/>
                    </a:lnB>
                    <a:solidFill>
                      <a:srgbClr val="E2E3E3"/>
                    </a:solidFill>
                  </a:tcPr>
                </a:tc>
                <a:tc>
                  <a:txBody>
                    <a:bodyPr anchor="t" rtlCol="false"/>
                    <a:lstStyle/>
                    <a:p>
                      <a:pPr algn="l">
                        <a:lnSpc>
                          <a:spcPts val="1679"/>
                        </a:lnSpc>
                        <a:defRPr/>
                      </a:pPr>
                      <a:endParaRPr lang="en-US" sz="1100"/>
                    </a:p>
                  </a:txBody>
                  <a:tcPr marL="91440" marR="91440" marT="91440" marB="91440" anchor="t">
                    <a:lnL cmpd="sng" algn="ctr" cap="flat" w="4762">
                      <a:solidFill>
                        <a:srgbClr val="000000"/>
                      </a:solidFill>
                      <a:prstDash val="solid"/>
                      <a:round/>
                      <a:headEnd type="none" w="med" len="med"/>
                      <a:tailEnd type="none" w="med" len="med"/>
                    </a:lnL>
                    <a:lnR cmpd="sng" algn="ctr" cap="flat" w="4762">
                      <a:solidFill>
                        <a:srgbClr val="000000"/>
                      </a:solidFill>
                      <a:prstDash val="solid"/>
                      <a:round/>
                      <a:headEnd type="none" w="med" len="med"/>
                      <a:tailEnd type="none" w="med" len="med"/>
                    </a:lnR>
                    <a:lnT cmpd="sng" algn="ctr" cap="flat" w="4762">
                      <a:solidFill>
                        <a:srgbClr val="000000"/>
                      </a:solidFill>
                      <a:prstDash val="solid"/>
                      <a:round/>
                      <a:headEnd type="none" w="med" len="med"/>
                      <a:tailEnd type="none" w="med" len="med"/>
                    </a:lnT>
                    <a:lnB cmpd="sng" algn="ctr" cap="flat" w="4762">
                      <a:solidFill>
                        <a:srgbClr val="000000"/>
                      </a:solidFill>
                      <a:prstDash val="solid"/>
                      <a:round/>
                      <a:headEnd type="none" w="med" len="med"/>
                      <a:tailEnd type="none" w="med" len="med"/>
                    </a:lnB>
                    <a:solidFill>
                      <a:srgbClr val="E2E3E3"/>
                    </a:solidFill>
                  </a:tcPr>
                </a:tc>
                <a:tc>
                  <a:txBody>
                    <a:bodyPr anchor="t" rtlCol="false"/>
                    <a:lstStyle/>
                    <a:p>
                      <a:pPr algn="l">
                        <a:lnSpc>
                          <a:spcPts val="2160"/>
                        </a:lnSpc>
                        <a:defRPr/>
                      </a:pPr>
                      <a:r>
                        <a:rPr lang="en-US" sz="1800">
                          <a:solidFill>
                            <a:srgbClr val="000000"/>
                          </a:solidFill>
                          <a:latin typeface="Avenir"/>
                          <a:ea typeface="Avenir"/>
                          <a:cs typeface="Avenir"/>
                          <a:sym typeface="Avenir"/>
                        </a:rPr>
                        <a:t>Offrez une occasion éducative aux employés grâce à une activité de mobilisation</a:t>
                      </a:r>
                      <a:endParaRPr lang="en-US" sz="1100"/>
                    </a:p>
                    <a:p>
                      <a:pPr algn="l">
                        <a:lnSpc>
                          <a:spcPts val="2160"/>
                        </a:lnSpc>
                      </a:pPr>
                    </a:p>
                  </a:txBody>
                  <a:tcPr marL="91440" marR="91440" marT="91440" marB="91440" anchor="t">
                    <a:lnL cmpd="sng" algn="ctr" cap="flat" w="4762">
                      <a:solidFill>
                        <a:srgbClr val="000000"/>
                      </a:solidFill>
                      <a:prstDash val="solid"/>
                      <a:round/>
                      <a:headEnd type="none" w="med" len="med"/>
                      <a:tailEnd type="none" w="med" len="med"/>
                    </a:lnL>
                    <a:lnR cmpd="sng" algn="ctr" cap="flat" w="4762">
                      <a:solidFill>
                        <a:srgbClr val="000000"/>
                      </a:solidFill>
                      <a:prstDash val="solid"/>
                      <a:round/>
                      <a:headEnd type="none" w="med" len="med"/>
                      <a:tailEnd type="none" w="med" len="med"/>
                    </a:lnR>
                    <a:lnT cmpd="sng" algn="ctr" cap="flat" w="4762">
                      <a:solidFill>
                        <a:srgbClr val="000000"/>
                      </a:solidFill>
                      <a:prstDash val="solid"/>
                      <a:round/>
                      <a:headEnd type="none" w="med" len="med"/>
                      <a:tailEnd type="none" w="med" len="med"/>
                    </a:lnT>
                    <a:lnB cmpd="sng" algn="ctr" cap="flat" w="4762">
                      <a:solidFill>
                        <a:srgbClr val="000000"/>
                      </a:solidFill>
                      <a:prstDash val="solid"/>
                      <a:round/>
                      <a:headEnd type="none" w="med" len="med"/>
                      <a:tailEnd type="none" w="med" len="med"/>
                    </a:lnB>
                    <a:solidFill>
                      <a:srgbClr val="E2E3E3"/>
                    </a:solidFill>
                  </a:tcPr>
                </a:tc>
                <a:tc>
                  <a:txBody>
                    <a:bodyPr anchor="t" rtlCol="false"/>
                    <a:lstStyle/>
                    <a:p>
                      <a:pPr algn="l">
                        <a:lnSpc>
                          <a:spcPts val="1679"/>
                        </a:lnSpc>
                        <a:defRPr/>
                      </a:pPr>
                      <a:endParaRPr lang="en-US" sz="1100"/>
                    </a:p>
                  </a:txBody>
                  <a:tcPr marL="91440" marR="91440" marT="91440" marB="91440" anchor="t">
                    <a:lnL cmpd="sng" algn="ctr" cap="flat" w="4762">
                      <a:solidFill>
                        <a:srgbClr val="000000"/>
                      </a:solidFill>
                      <a:prstDash val="solid"/>
                      <a:round/>
                      <a:headEnd type="none" w="med" len="med"/>
                      <a:tailEnd type="none" w="med" len="med"/>
                    </a:lnL>
                    <a:lnR cmpd="sng" algn="ctr" cap="flat" w="4762">
                      <a:solidFill>
                        <a:srgbClr val="000000"/>
                      </a:solidFill>
                      <a:prstDash val="solid"/>
                      <a:round/>
                      <a:headEnd type="none" w="med" len="med"/>
                      <a:tailEnd type="none" w="med" len="med"/>
                    </a:lnR>
                    <a:lnT cmpd="sng" algn="ctr" cap="flat" w="4762">
                      <a:solidFill>
                        <a:srgbClr val="000000"/>
                      </a:solidFill>
                      <a:prstDash val="solid"/>
                      <a:round/>
                      <a:headEnd type="none" w="med" len="med"/>
                      <a:tailEnd type="none" w="med" len="med"/>
                    </a:lnT>
                    <a:lnB cmpd="sng" algn="ctr" cap="flat" w="4762">
                      <a:solidFill>
                        <a:srgbClr val="000000"/>
                      </a:solidFill>
                      <a:prstDash val="solid"/>
                      <a:round/>
                      <a:headEnd type="none" w="med" len="med"/>
                      <a:tailEnd type="none" w="med" len="med"/>
                    </a:lnB>
                    <a:solidFill>
                      <a:srgbClr val="E2E3E3"/>
                    </a:solidFill>
                  </a:tcPr>
                </a:tc>
              </a:tr>
              <a:tr h="2757529">
                <a:tc>
                  <a:txBody>
                    <a:bodyPr anchor="t" rtlCol="false"/>
                    <a:lstStyle/>
                    <a:p>
                      <a:pPr algn="l">
                        <a:lnSpc>
                          <a:spcPts val="1679"/>
                        </a:lnSpc>
                        <a:defRPr/>
                      </a:pPr>
                      <a:endParaRPr lang="en-US" sz="1100"/>
                    </a:p>
                  </a:txBody>
                  <a:tcPr marL="91440" marR="91440" marT="91440" marB="91440" anchor="t">
                    <a:lnL cmpd="sng" algn="ctr" cap="flat" w="4762">
                      <a:solidFill>
                        <a:srgbClr val="000000"/>
                      </a:solidFill>
                      <a:prstDash val="solid"/>
                      <a:round/>
                      <a:headEnd type="none" w="med" len="med"/>
                      <a:tailEnd type="none" w="med" len="med"/>
                    </a:lnL>
                    <a:lnR cmpd="sng" algn="ctr" cap="flat" w="4762">
                      <a:solidFill>
                        <a:srgbClr val="000000"/>
                      </a:solidFill>
                      <a:prstDash val="solid"/>
                      <a:round/>
                      <a:headEnd type="none" w="med" len="med"/>
                      <a:tailEnd type="none" w="med" len="med"/>
                    </a:lnR>
                    <a:lnT cmpd="sng" algn="ctr" cap="flat" w="4762">
                      <a:solidFill>
                        <a:srgbClr val="000000"/>
                      </a:solidFill>
                      <a:prstDash val="solid"/>
                      <a:round/>
                      <a:headEnd type="none" w="med" len="med"/>
                      <a:tailEnd type="none" w="med" len="med"/>
                    </a:lnT>
                    <a:lnB cmpd="sng" algn="ctr" cap="flat" w="4762">
                      <a:solidFill>
                        <a:srgbClr val="000000"/>
                      </a:solidFill>
                      <a:prstDash val="solid"/>
                      <a:round/>
                      <a:headEnd type="none" w="med" len="med"/>
                      <a:tailEnd type="none" w="med" len="med"/>
                    </a:lnB>
                    <a:solidFill>
                      <a:srgbClr val="E2E3E3"/>
                    </a:solidFill>
                  </a:tcPr>
                </a:tc>
                <a:tc>
                  <a:txBody>
                    <a:bodyPr anchor="t" rtlCol="false"/>
                    <a:lstStyle/>
                    <a:p>
                      <a:pPr algn="l">
                        <a:lnSpc>
                          <a:spcPts val="2160"/>
                        </a:lnSpc>
                        <a:defRPr/>
                      </a:pPr>
                      <a:r>
                        <a:rPr lang="en-US" sz="1800" spc="-15">
                          <a:solidFill>
                            <a:srgbClr val="000000"/>
                          </a:solidFill>
                          <a:latin typeface="Avenir"/>
                          <a:ea typeface="Avenir"/>
                          <a:cs typeface="Avenir"/>
                          <a:sym typeface="Avenir"/>
                        </a:rPr>
                        <a:t>Organisez un événement dynamisant en milieu de semaine — faites-en une activité de consolidation d’équipe</a:t>
                      </a:r>
                      <a:endParaRPr lang="en-US" sz="1100"/>
                    </a:p>
                    <a:p>
                      <a:pPr algn="l">
                        <a:lnSpc>
                          <a:spcPts val="2160"/>
                        </a:lnSpc>
                      </a:pPr>
                    </a:p>
                  </a:txBody>
                  <a:tcPr marL="91440" marR="91440" marT="91440" marB="91440" anchor="t">
                    <a:lnL cmpd="sng" algn="ctr" cap="flat" w="4762">
                      <a:solidFill>
                        <a:srgbClr val="000000"/>
                      </a:solidFill>
                      <a:prstDash val="solid"/>
                      <a:round/>
                      <a:headEnd type="none" w="med" len="med"/>
                      <a:tailEnd type="none" w="med" len="med"/>
                    </a:lnL>
                    <a:lnR cmpd="sng" algn="ctr" cap="flat" w="4762">
                      <a:solidFill>
                        <a:srgbClr val="000000"/>
                      </a:solidFill>
                      <a:prstDash val="solid"/>
                      <a:round/>
                      <a:headEnd type="none" w="med" len="med"/>
                      <a:tailEnd type="none" w="med" len="med"/>
                    </a:lnR>
                    <a:lnT cmpd="sng" algn="ctr" cap="flat" w="4762">
                      <a:solidFill>
                        <a:srgbClr val="000000"/>
                      </a:solidFill>
                      <a:prstDash val="solid"/>
                      <a:round/>
                      <a:headEnd type="none" w="med" len="med"/>
                      <a:tailEnd type="none" w="med" len="med"/>
                    </a:lnT>
                    <a:lnB cmpd="sng" algn="ctr" cap="flat" w="4762">
                      <a:solidFill>
                        <a:srgbClr val="000000"/>
                      </a:solidFill>
                      <a:prstDash val="solid"/>
                      <a:round/>
                      <a:headEnd type="none" w="med" len="med"/>
                      <a:tailEnd type="none" w="med" len="med"/>
                    </a:lnB>
                    <a:solidFill>
                      <a:srgbClr val="E2E3E3"/>
                    </a:solidFill>
                  </a:tcPr>
                </a:tc>
                <a:tc>
                  <a:txBody>
                    <a:bodyPr anchor="t" rtlCol="false"/>
                    <a:lstStyle/>
                    <a:p>
                      <a:pPr algn="l">
                        <a:lnSpc>
                          <a:spcPts val="1679"/>
                        </a:lnSpc>
                        <a:defRPr/>
                      </a:pPr>
                      <a:endParaRPr lang="en-US" sz="1100"/>
                    </a:p>
                  </a:txBody>
                  <a:tcPr marL="91440" marR="91440" marT="91440" marB="91440" anchor="t">
                    <a:lnL cmpd="sng" algn="ctr" cap="flat" w="4762">
                      <a:solidFill>
                        <a:srgbClr val="000000"/>
                      </a:solidFill>
                      <a:prstDash val="solid"/>
                      <a:round/>
                      <a:headEnd type="none" w="med" len="med"/>
                      <a:tailEnd type="none" w="med" len="med"/>
                    </a:lnL>
                    <a:lnR cmpd="sng" algn="ctr" cap="flat" w="4762">
                      <a:solidFill>
                        <a:srgbClr val="000000"/>
                      </a:solidFill>
                      <a:prstDash val="solid"/>
                      <a:round/>
                      <a:headEnd type="none" w="med" len="med"/>
                      <a:tailEnd type="none" w="med" len="med"/>
                    </a:lnR>
                    <a:lnT cmpd="sng" algn="ctr" cap="flat" w="4762">
                      <a:solidFill>
                        <a:srgbClr val="000000"/>
                      </a:solidFill>
                      <a:prstDash val="solid"/>
                      <a:round/>
                      <a:headEnd type="none" w="med" len="med"/>
                      <a:tailEnd type="none" w="med" len="med"/>
                    </a:lnT>
                    <a:lnB cmpd="sng" algn="ctr" cap="flat" w="4762">
                      <a:solidFill>
                        <a:srgbClr val="000000"/>
                      </a:solidFill>
                      <a:prstDash val="solid"/>
                      <a:round/>
                      <a:headEnd type="none" w="med" len="med"/>
                      <a:tailEnd type="none" w="med" len="med"/>
                    </a:lnB>
                    <a:solidFill>
                      <a:srgbClr val="E2E3E3"/>
                    </a:solidFill>
                  </a:tcPr>
                </a:tc>
                <a:tc>
                  <a:txBody>
                    <a:bodyPr anchor="t" rtlCol="false"/>
                    <a:lstStyle/>
                    <a:p>
                      <a:pPr algn="l">
                        <a:lnSpc>
                          <a:spcPts val="2160"/>
                        </a:lnSpc>
                        <a:defRPr/>
                      </a:pPr>
                      <a:r>
                        <a:rPr lang="en-US" sz="1800">
                          <a:solidFill>
                            <a:srgbClr val="000000"/>
                          </a:solidFill>
                          <a:latin typeface="Avenir"/>
                          <a:ea typeface="Avenir"/>
                          <a:cs typeface="Avenir"/>
                          <a:sym typeface="Avenir"/>
                        </a:rPr>
                        <a:t>Organisez un événement virtuel spécial et amusant, lié au thème de votre campagne</a:t>
                      </a:r>
                      <a:endParaRPr lang="en-US" sz="1100"/>
                    </a:p>
                    <a:p>
                      <a:pPr algn="l">
                        <a:lnSpc>
                          <a:spcPts val="2160"/>
                        </a:lnSpc>
                      </a:pPr>
                    </a:p>
                  </a:txBody>
                  <a:tcPr marL="91440" marR="91440" marT="91440" marB="91440" anchor="t">
                    <a:lnL cmpd="sng" algn="ctr" cap="flat" w="4762">
                      <a:solidFill>
                        <a:srgbClr val="000000"/>
                      </a:solidFill>
                      <a:prstDash val="solid"/>
                      <a:round/>
                      <a:headEnd type="none" w="med" len="med"/>
                      <a:tailEnd type="none" w="med" len="med"/>
                    </a:lnL>
                    <a:lnR cmpd="sng" algn="ctr" cap="flat" w="4762">
                      <a:solidFill>
                        <a:srgbClr val="000000"/>
                      </a:solidFill>
                      <a:prstDash val="solid"/>
                      <a:round/>
                      <a:headEnd type="none" w="med" len="med"/>
                      <a:tailEnd type="none" w="med" len="med"/>
                    </a:lnR>
                    <a:lnT cmpd="sng" algn="ctr" cap="flat" w="4762">
                      <a:solidFill>
                        <a:srgbClr val="000000"/>
                      </a:solidFill>
                      <a:prstDash val="solid"/>
                      <a:round/>
                      <a:headEnd type="none" w="med" len="med"/>
                      <a:tailEnd type="none" w="med" len="med"/>
                    </a:lnT>
                    <a:lnB cmpd="sng" algn="ctr" cap="flat" w="4762">
                      <a:solidFill>
                        <a:srgbClr val="000000"/>
                      </a:solidFill>
                      <a:prstDash val="solid"/>
                      <a:round/>
                      <a:headEnd type="none" w="med" len="med"/>
                      <a:tailEnd type="none" w="med" len="med"/>
                    </a:lnB>
                    <a:solidFill>
                      <a:srgbClr val="E2E3E3"/>
                    </a:solidFill>
                  </a:tcPr>
                </a:tc>
                <a:tc>
                  <a:txBody>
                    <a:bodyPr anchor="t" rtlCol="false"/>
                    <a:lstStyle/>
                    <a:p>
                      <a:pPr algn="l">
                        <a:lnSpc>
                          <a:spcPts val="2160"/>
                        </a:lnSpc>
                        <a:defRPr/>
                      </a:pPr>
                      <a:r>
                        <a:rPr lang="en-US" sz="1800">
                          <a:solidFill>
                            <a:srgbClr val="000000"/>
                          </a:solidFill>
                          <a:latin typeface="Avenir"/>
                          <a:ea typeface="Avenir"/>
                          <a:cs typeface="Avenir"/>
                          <a:sym typeface="Avenir"/>
                        </a:rPr>
                        <a:t>Célébrez et clôturez votre campagne — annoncez votre réussite collective et remerciez tout le monde</a:t>
                      </a:r>
                      <a:endParaRPr lang="en-US" sz="1100"/>
                    </a:p>
                    <a:p>
                      <a:pPr algn="l">
                        <a:lnSpc>
                          <a:spcPts val="2160"/>
                        </a:lnSpc>
                      </a:pPr>
                    </a:p>
                  </a:txBody>
                  <a:tcPr marL="91440" marR="91440" marT="91440" marB="91440" anchor="t">
                    <a:lnL cmpd="sng" algn="ctr" cap="flat" w="4762">
                      <a:solidFill>
                        <a:srgbClr val="000000"/>
                      </a:solidFill>
                      <a:prstDash val="solid"/>
                      <a:round/>
                      <a:headEnd type="none" w="med" len="med"/>
                      <a:tailEnd type="none" w="med" len="med"/>
                    </a:lnL>
                    <a:lnR cmpd="sng" algn="ctr" cap="flat" w="4762">
                      <a:solidFill>
                        <a:srgbClr val="000000"/>
                      </a:solidFill>
                      <a:prstDash val="solid"/>
                      <a:round/>
                      <a:headEnd type="none" w="med" len="med"/>
                      <a:tailEnd type="none" w="med" len="med"/>
                    </a:lnR>
                    <a:lnT cmpd="sng" algn="ctr" cap="flat" w="4762">
                      <a:solidFill>
                        <a:srgbClr val="000000"/>
                      </a:solidFill>
                      <a:prstDash val="solid"/>
                      <a:round/>
                      <a:headEnd type="none" w="med" len="med"/>
                      <a:tailEnd type="none" w="med" len="med"/>
                    </a:lnT>
                    <a:lnB cmpd="sng" algn="ctr" cap="flat" w="4762">
                      <a:solidFill>
                        <a:srgbClr val="000000"/>
                      </a:solidFill>
                      <a:prstDash val="solid"/>
                      <a:round/>
                      <a:headEnd type="none" w="med" len="med"/>
                      <a:tailEnd type="none" w="med" len="med"/>
                    </a:lnB>
                    <a:solidFill>
                      <a:srgbClr val="E2E3E3"/>
                    </a:solidFill>
                  </a:tcPr>
                </a:tc>
              </a:tr>
            </a:tbl>
          </a:graphicData>
        </a:graphic>
      </p:graphicFrame>
      <p:sp>
        <p:nvSpPr>
          <p:cNvPr name="TextBox 7" id="7"/>
          <p:cNvSpPr txBox="true"/>
          <p:nvPr/>
        </p:nvSpPr>
        <p:spPr>
          <a:xfrm rot="0">
            <a:off x="7824454" y="5102247"/>
            <a:ext cx="3872865" cy="337823"/>
          </a:xfrm>
          <a:prstGeom prst="rect">
            <a:avLst/>
          </a:prstGeom>
        </p:spPr>
        <p:txBody>
          <a:bodyPr anchor="t" rtlCol="false" tIns="0" lIns="0" bIns="0" rIns="0">
            <a:spAutoFit/>
          </a:bodyPr>
          <a:lstStyle/>
          <a:p>
            <a:pPr algn="l">
              <a:lnSpc>
                <a:spcPts val="2160"/>
              </a:lnSpc>
            </a:pPr>
            <a:r>
              <a:rPr lang="en-US" b="true" sz="1800" spc="-30">
                <a:solidFill>
                  <a:srgbClr val="E31D1A"/>
                </a:solidFill>
                <a:latin typeface="Arial Bold"/>
                <a:ea typeface="Arial Bold"/>
                <a:cs typeface="Arial Bold"/>
                <a:sym typeface="Arial Bold"/>
              </a:rPr>
              <a:t>SEMAINE ÉDUCATION ET SENSIBILISATION</a:t>
            </a:r>
          </a:p>
        </p:txBody>
      </p:sp>
      <p:sp>
        <p:nvSpPr>
          <p:cNvPr name="TextBox 8" id="8"/>
          <p:cNvSpPr txBox="true"/>
          <p:nvPr/>
        </p:nvSpPr>
        <p:spPr>
          <a:xfrm rot="0">
            <a:off x="7941802" y="6172100"/>
            <a:ext cx="2607945" cy="337823"/>
          </a:xfrm>
          <a:prstGeom prst="rect">
            <a:avLst/>
          </a:prstGeom>
        </p:spPr>
        <p:txBody>
          <a:bodyPr anchor="t" rtlCol="false" tIns="0" lIns="0" bIns="0" rIns="0">
            <a:spAutoFit/>
          </a:bodyPr>
          <a:lstStyle/>
          <a:p>
            <a:pPr algn="l">
              <a:lnSpc>
                <a:spcPts val="2160"/>
              </a:lnSpc>
            </a:pPr>
            <a:r>
              <a:rPr lang="en-US" b="true" sz="1800" spc="-30">
                <a:solidFill>
                  <a:srgbClr val="E31D1A"/>
                </a:solidFill>
                <a:latin typeface="Arial Bold"/>
                <a:ea typeface="Arial Bold"/>
                <a:cs typeface="Arial Bold"/>
                <a:sym typeface="Arial Bold"/>
              </a:rPr>
              <a:t>SEMAINE ENGAGEMENT ET ACTION</a:t>
            </a:r>
          </a:p>
        </p:txBody>
      </p:sp>
      <p:grpSp>
        <p:nvGrpSpPr>
          <p:cNvPr name="Group 9" id="9"/>
          <p:cNvGrpSpPr/>
          <p:nvPr/>
        </p:nvGrpSpPr>
        <p:grpSpPr>
          <a:xfrm rot="0">
            <a:off x="8548402" y="3721227"/>
            <a:ext cx="1394746" cy="1323213"/>
            <a:chOff x="0" y="0"/>
            <a:chExt cx="1859661" cy="1764284"/>
          </a:xfrm>
        </p:grpSpPr>
        <p:sp>
          <p:nvSpPr>
            <p:cNvPr name="Freeform 10" id="10"/>
            <p:cNvSpPr/>
            <p:nvPr/>
          </p:nvSpPr>
          <p:spPr>
            <a:xfrm flipH="false" flipV="false" rot="0">
              <a:off x="0" y="0"/>
              <a:ext cx="1859661" cy="1764284"/>
            </a:xfrm>
            <a:custGeom>
              <a:avLst/>
              <a:gdLst/>
              <a:ahLst/>
              <a:cxnLst/>
              <a:rect r="r" b="b" t="t" l="l"/>
              <a:pathLst>
                <a:path h="1764284" w="1859661">
                  <a:moveTo>
                    <a:pt x="0" y="0"/>
                  </a:moveTo>
                  <a:lnTo>
                    <a:pt x="1859661" y="0"/>
                  </a:lnTo>
                  <a:lnTo>
                    <a:pt x="1859661" y="1764284"/>
                  </a:lnTo>
                  <a:lnTo>
                    <a:pt x="0" y="1764284"/>
                  </a:lnTo>
                  <a:lnTo>
                    <a:pt x="0" y="0"/>
                  </a:lnTo>
                  <a:close/>
                </a:path>
              </a:pathLst>
            </a:custGeom>
            <a:blipFill>
              <a:blip r:embed="rId3"/>
              <a:stretch>
                <a:fillRect l="0" t="-14" r="0" b="-13"/>
              </a:stretch>
            </a:blipFill>
          </p:spPr>
        </p:sp>
      </p:grpSp>
      <p:grpSp>
        <p:nvGrpSpPr>
          <p:cNvPr name="Group 11" id="11"/>
          <p:cNvGrpSpPr/>
          <p:nvPr/>
        </p:nvGrpSpPr>
        <p:grpSpPr>
          <a:xfrm rot="0">
            <a:off x="2224735" y="6350537"/>
            <a:ext cx="1714500" cy="1806321"/>
            <a:chOff x="0" y="0"/>
            <a:chExt cx="2286000" cy="2408428"/>
          </a:xfrm>
        </p:grpSpPr>
        <p:sp>
          <p:nvSpPr>
            <p:cNvPr name="Freeform 12" id="12"/>
            <p:cNvSpPr/>
            <p:nvPr/>
          </p:nvSpPr>
          <p:spPr>
            <a:xfrm flipH="false" flipV="false" rot="0">
              <a:off x="0" y="0"/>
              <a:ext cx="2286000" cy="2408428"/>
            </a:xfrm>
            <a:custGeom>
              <a:avLst/>
              <a:gdLst/>
              <a:ahLst/>
              <a:cxnLst/>
              <a:rect r="r" b="b" t="t" l="l"/>
              <a:pathLst>
                <a:path h="2408428" w="2286000">
                  <a:moveTo>
                    <a:pt x="0" y="0"/>
                  </a:moveTo>
                  <a:lnTo>
                    <a:pt x="2286000" y="0"/>
                  </a:lnTo>
                  <a:lnTo>
                    <a:pt x="2286000" y="2408428"/>
                  </a:lnTo>
                  <a:lnTo>
                    <a:pt x="0" y="2408428"/>
                  </a:lnTo>
                  <a:lnTo>
                    <a:pt x="0" y="0"/>
                  </a:lnTo>
                  <a:close/>
                </a:path>
              </a:pathLst>
            </a:custGeom>
            <a:blipFill>
              <a:blip r:embed="rId4"/>
              <a:stretch>
                <a:fillRect l="-169" t="0" r="-168" b="0"/>
              </a:stretch>
            </a:blipFill>
          </p:spPr>
        </p:sp>
      </p:grpSp>
      <p:grpSp>
        <p:nvGrpSpPr>
          <p:cNvPr name="Group 13" id="13"/>
          <p:cNvGrpSpPr/>
          <p:nvPr/>
        </p:nvGrpSpPr>
        <p:grpSpPr>
          <a:xfrm rot="0">
            <a:off x="15026335" y="7197728"/>
            <a:ext cx="1143000" cy="1224629"/>
            <a:chOff x="0" y="0"/>
            <a:chExt cx="1524000" cy="1632839"/>
          </a:xfrm>
        </p:grpSpPr>
        <p:sp>
          <p:nvSpPr>
            <p:cNvPr name="Freeform 14" id="14"/>
            <p:cNvSpPr/>
            <p:nvPr/>
          </p:nvSpPr>
          <p:spPr>
            <a:xfrm flipH="false" flipV="false" rot="0">
              <a:off x="0" y="0"/>
              <a:ext cx="1524000" cy="1632839"/>
            </a:xfrm>
            <a:custGeom>
              <a:avLst/>
              <a:gdLst/>
              <a:ahLst/>
              <a:cxnLst/>
              <a:rect r="r" b="b" t="t" l="l"/>
              <a:pathLst>
                <a:path h="1632839" w="1524000">
                  <a:moveTo>
                    <a:pt x="0" y="0"/>
                  </a:moveTo>
                  <a:lnTo>
                    <a:pt x="1524000" y="0"/>
                  </a:lnTo>
                  <a:lnTo>
                    <a:pt x="1524000" y="1632839"/>
                  </a:lnTo>
                  <a:lnTo>
                    <a:pt x="0" y="1632839"/>
                  </a:lnTo>
                  <a:lnTo>
                    <a:pt x="0" y="0"/>
                  </a:lnTo>
                  <a:close/>
                </a:path>
              </a:pathLst>
            </a:custGeom>
            <a:blipFill>
              <a:blip r:embed="rId5"/>
              <a:stretch>
                <a:fillRect l="0" t="-167" r="0" b="-167"/>
              </a:stretch>
            </a:blipFill>
          </p:spPr>
        </p:sp>
      </p:grpSp>
      <p:grpSp>
        <p:nvGrpSpPr>
          <p:cNvPr name="Group 15" id="15"/>
          <p:cNvGrpSpPr/>
          <p:nvPr/>
        </p:nvGrpSpPr>
        <p:grpSpPr>
          <a:xfrm rot="17820">
            <a:off x="11011519" y="8077943"/>
            <a:ext cx="3686223" cy="9525"/>
            <a:chOff x="0" y="0"/>
            <a:chExt cx="4914964" cy="12700"/>
          </a:xfrm>
        </p:grpSpPr>
        <p:sp>
          <p:nvSpPr>
            <p:cNvPr name="Freeform 16" id="16"/>
            <p:cNvSpPr/>
            <p:nvPr/>
          </p:nvSpPr>
          <p:spPr>
            <a:xfrm flipH="false" flipV="false" rot="0">
              <a:off x="0" y="0"/>
              <a:ext cx="4915027" cy="12700"/>
            </a:xfrm>
            <a:custGeom>
              <a:avLst/>
              <a:gdLst/>
              <a:ahLst/>
              <a:cxnLst/>
              <a:rect r="r" b="b" t="t" l="l"/>
              <a:pathLst>
                <a:path h="12700" w="4915027">
                  <a:moveTo>
                    <a:pt x="0" y="0"/>
                  </a:moveTo>
                  <a:lnTo>
                    <a:pt x="4915027" y="12700"/>
                  </a:lnTo>
                </a:path>
              </a:pathLst>
            </a:custGeom>
            <a:blipFill>
              <a:blip r:embed="rId6">
                <a:alphaModFix amt="0"/>
              </a:blip>
              <a:stretch>
                <a:fillRect l="0" t="-7490807" r="1" b="-7490807"/>
              </a:stretch>
            </a:blipFill>
            <a:ln w="9525" cap="sq">
              <a:solidFill>
                <a:srgbClr val="FF0000"/>
              </a:solidFill>
              <a:prstDash val="solid"/>
              <a:miter/>
            </a:ln>
          </p:spPr>
        </p:sp>
      </p:grpSp>
      <p:grpSp>
        <p:nvGrpSpPr>
          <p:cNvPr name="Group 17" id="17"/>
          <p:cNvGrpSpPr/>
          <p:nvPr/>
        </p:nvGrpSpPr>
        <p:grpSpPr>
          <a:xfrm rot="17820">
            <a:off x="11697319" y="5435308"/>
            <a:ext cx="3686223" cy="9525"/>
            <a:chOff x="0" y="0"/>
            <a:chExt cx="4914964" cy="12700"/>
          </a:xfrm>
        </p:grpSpPr>
        <p:sp>
          <p:nvSpPr>
            <p:cNvPr name="Freeform 18" id="18"/>
            <p:cNvSpPr/>
            <p:nvPr/>
          </p:nvSpPr>
          <p:spPr>
            <a:xfrm flipH="false" flipV="false" rot="0">
              <a:off x="0" y="0"/>
              <a:ext cx="4915027" cy="12700"/>
            </a:xfrm>
            <a:custGeom>
              <a:avLst/>
              <a:gdLst/>
              <a:ahLst/>
              <a:cxnLst/>
              <a:rect r="r" b="b" t="t" l="l"/>
              <a:pathLst>
                <a:path h="12700" w="4915027">
                  <a:moveTo>
                    <a:pt x="0" y="0"/>
                  </a:moveTo>
                  <a:lnTo>
                    <a:pt x="4915027" y="12700"/>
                  </a:lnTo>
                </a:path>
              </a:pathLst>
            </a:custGeom>
            <a:blipFill>
              <a:blip r:embed="rId6">
                <a:alphaModFix amt="0"/>
              </a:blip>
              <a:stretch>
                <a:fillRect l="0" t="-7490807" r="1" b="-7490807"/>
              </a:stretch>
            </a:blipFill>
            <a:ln w="9525" cap="sq">
              <a:solidFill>
                <a:srgbClr val="FF0000"/>
              </a:solidFill>
              <a:prstDash val="solid"/>
              <a:miter/>
            </a:ln>
          </p:spPr>
        </p:sp>
      </p:grpSp>
      <p:grpSp>
        <p:nvGrpSpPr>
          <p:cNvPr name="Group 19" id="19"/>
          <p:cNvGrpSpPr/>
          <p:nvPr/>
        </p:nvGrpSpPr>
        <p:grpSpPr>
          <a:xfrm rot="10780980">
            <a:off x="4496419" y="8106518"/>
            <a:ext cx="3450965" cy="9525"/>
            <a:chOff x="0" y="0"/>
            <a:chExt cx="4601286" cy="12700"/>
          </a:xfrm>
        </p:grpSpPr>
        <p:sp>
          <p:nvSpPr>
            <p:cNvPr name="Freeform 20" id="20"/>
            <p:cNvSpPr/>
            <p:nvPr/>
          </p:nvSpPr>
          <p:spPr>
            <a:xfrm flipH="false" flipV="false" rot="0">
              <a:off x="0" y="0"/>
              <a:ext cx="4601337" cy="12700"/>
            </a:xfrm>
            <a:custGeom>
              <a:avLst/>
              <a:gdLst/>
              <a:ahLst/>
              <a:cxnLst/>
              <a:rect r="r" b="b" t="t" l="l"/>
              <a:pathLst>
                <a:path h="12700" w="4601337">
                  <a:moveTo>
                    <a:pt x="0" y="0"/>
                  </a:moveTo>
                  <a:lnTo>
                    <a:pt x="4601337" y="12700"/>
                  </a:lnTo>
                </a:path>
              </a:pathLst>
            </a:custGeom>
            <a:blipFill>
              <a:blip r:embed="rId6">
                <a:alphaModFix amt="0"/>
              </a:blip>
              <a:stretch>
                <a:fillRect l="0" t="-7009546" r="1" b="-7009546"/>
              </a:stretch>
            </a:blipFill>
            <a:ln w="9525" cap="sq">
              <a:solidFill>
                <a:srgbClr val="FF0000"/>
              </a:solidFill>
              <a:prstDash val="solid"/>
              <a:miter/>
            </a:ln>
          </p:spPr>
        </p:sp>
      </p:grpSp>
      <p:grpSp>
        <p:nvGrpSpPr>
          <p:cNvPr name="Group 21" id="21"/>
          <p:cNvGrpSpPr/>
          <p:nvPr/>
        </p:nvGrpSpPr>
        <p:grpSpPr>
          <a:xfrm rot="10780980">
            <a:off x="3924919" y="5435308"/>
            <a:ext cx="3450965" cy="9525"/>
            <a:chOff x="0" y="0"/>
            <a:chExt cx="4601286" cy="12700"/>
          </a:xfrm>
        </p:grpSpPr>
        <p:sp>
          <p:nvSpPr>
            <p:cNvPr name="Freeform 22" id="22"/>
            <p:cNvSpPr/>
            <p:nvPr/>
          </p:nvSpPr>
          <p:spPr>
            <a:xfrm flipH="false" flipV="false" rot="0">
              <a:off x="0" y="0"/>
              <a:ext cx="4601337" cy="12700"/>
            </a:xfrm>
            <a:custGeom>
              <a:avLst/>
              <a:gdLst/>
              <a:ahLst/>
              <a:cxnLst/>
              <a:rect r="r" b="b" t="t" l="l"/>
              <a:pathLst>
                <a:path h="12700" w="4601337">
                  <a:moveTo>
                    <a:pt x="0" y="0"/>
                  </a:moveTo>
                  <a:lnTo>
                    <a:pt x="4601337" y="12700"/>
                  </a:lnTo>
                </a:path>
              </a:pathLst>
            </a:custGeom>
            <a:blipFill>
              <a:blip r:embed="rId6">
                <a:alphaModFix amt="0"/>
              </a:blip>
              <a:stretch>
                <a:fillRect l="0" t="-7009546" r="1" b="-7009546"/>
              </a:stretch>
            </a:blipFill>
            <a:ln w="9525" cap="sq">
              <a:solidFill>
                <a:srgbClr val="FF0000"/>
              </a:solidFill>
              <a:prstDash val="solid"/>
              <a:miter/>
            </a:ln>
          </p:spPr>
        </p:sp>
      </p:grpSp>
    </p:spTree>
  </p:cSld>
  <p:clrMapOvr>
    <a:masterClrMapping/>
  </p:clrMapOvr>
</p:sld>
</file>

<file path=ppt/slides/slide24.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grpSp>
        <p:nvGrpSpPr>
          <p:cNvPr name="Group 2" id="2"/>
          <p:cNvGrpSpPr/>
          <p:nvPr/>
        </p:nvGrpSpPr>
        <p:grpSpPr>
          <a:xfrm rot="0">
            <a:off x="0" y="1"/>
            <a:ext cx="18288000" cy="10287000"/>
            <a:chOff x="0" y="0"/>
            <a:chExt cx="24384000" cy="13716000"/>
          </a:xfrm>
        </p:grpSpPr>
        <p:sp>
          <p:nvSpPr>
            <p:cNvPr name="Freeform 3" id="3" descr="A black background with a black square  AI-generated content may be incorrect."/>
            <p:cNvSpPr/>
            <p:nvPr/>
          </p:nvSpPr>
          <p:spPr>
            <a:xfrm flipH="false" flipV="false" rot="0">
              <a:off x="0" y="0"/>
              <a:ext cx="24384000" cy="13716000"/>
            </a:xfrm>
            <a:custGeom>
              <a:avLst/>
              <a:gdLst/>
              <a:ahLst/>
              <a:cxnLst/>
              <a:rect r="r" b="b" t="t" l="l"/>
              <a:pathLst>
                <a:path h="13716000" w="24384000">
                  <a:moveTo>
                    <a:pt x="0" y="0"/>
                  </a:moveTo>
                  <a:lnTo>
                    <a:pt x="24384000" y="0"/>
                  </a:lnTo>
                  <a:lnTo>
                    <a:pt x="24384000" y="13716000"/>
                  </a:lnTo>
                  <a:lnTo>
                    <a:pt x="0" y="13716000"/>
                  </a:lnTo>
                  <a:lnTo>
                    <a:pt x="0" y="0"/>
                  </a:lnTo>
                  <a:close/>
                </a:path>
              </a:pathLst>
            </a:custGeom>
            <a:blipFill>
              <a:blip r:embed="rId2"/>
              <a:stretch>
                <a:fillRect l="0" t="0" r="0" b="0"/>
              </a:stretch>
            </a:blipFill>
          </p:spPr>
        </p:sp>
      </p:grpSp>
      <p:sp>
        <p:nvSpPr>
          <p:cNvPr name="TextBox 4" id="4"/>
          <p:cNvSpPr txBox="true"/>
          <p:nvPr/>
        </p:nvSpPr>
        <p:spPr>
          <a:xfrm rot="0">
            <a:off x="588425" y="339404"/>
            <a:ext cx="15590520" cy="689296"/>
          </a:xfrm>
          <a:prstGeom prst="rect">
            <a:avLst/>
          </a:prstGeom>
        </p:spPr>
        <p:txBody>
          <a:bodyPr anchor="t" rtlCol="false" tIns="0" lIns="0" bIns="0" rIns="0">
            <a:spAutoFit/>
          </a:bodyPr>
          <a:lstStyle/>
          <a:p>
            <a:pPr algn="l">
              <a:lnSpc>
                <a:spcPts val="5248"/>
              </a:lnSpc>
            </a:pPr>
            <a:r>
              <a:rPr lang="en-US" sz="4859" b="true">
                <a:solidFill>
                  <a:srgbClr val="000000"/>
                </a:solidFill>
                <a:latin typeface="Avenir Bold"/>
                <a:ea typeface="Avenir Bold"/>
                <a:cs typeface="Avenir Bold"/>
                <a:sym typeface="Avenir Bold"/>
              </a:rPr>
              <a:t>Lancer votre campagne</a:t>
            </a:r>
          </a:p>
        </p:txBody>
      </p:sp>
      <p:sp>
        <p:nvSpPr>
          <p:cNvPr name="TextBox 5" id="5"/>
          <p:cNvSpPr txBox="true"/>
          <p:nvPr/>
        </p:nvSpPr>
        <p:spPr>
          <a:xfrm rot="0">
            <a:off x="340178" y="1689880"/>
            <a:ext cx="17607643" cy="5744437"/>
          </a:xfrm>
          <a:prstGeom prst="rect">
            <a:avLst/>
          </a:prstGeom>
        </p:spPr>
        <p:txBody>
          <a:bodyPr anchor="t" rtlCol="false" tIns="0" lIns="0" bIns="0" rIns="0">
            <a:spAutoFit/>
          </a:bodyPr>
          <a:lstStyle/>
          <a:p>
            <a:pPr algn="l">
              <a:lnSpc>
                <a:spcPts val="2965"/>
              </a:lnSpc>
            </a:pPr>
            <a:r>
              <a:rPr lang="en-US" sz="2573">
                <a:solidFill>
                  <a:srgbClr val="000000"/>
                </a:solidFill>
                <a:latin typeface="Avenir"/>
                <a:ea typeface="Avenir"/>
                <a:cs typeface="Avenir"/>
                <a:sym typeface="Avenir"/>
              </a:rPr>
              <a:t>Pour susciter l’enthousiasme et rassembler votre équipe, organisez un événement de lancement pour démarrer votre campagne. C’est une excellente façon de rassembler les gens, de leur faire savoir à quoi s’attendre pendant la campagne et de partager les raisons pour lesquelles votre organisation mène une campagne de dons des employés.</a:t>
            </a:r>
          </a:p>
          <a:p>
            <a:pPr algn="l">
              <a:lnSpc>
                <a:spcPts val="2965"/>
              </a:lnSpc>
            </a:pPr>
          </a:p>
          <a:p>
            <a:pPr algn="l">
              <a:lnSpc>
                <a:spcPts val="2965"/>
              </a:lnSpc>
            </a:pPr>
            <a:r>
              <a:rPr lang="en-US" sz="2573">
                <a:solidFill>
                  <a:srgbClr val="000000"/>
                </a:solidFill>
                <a:latin typeface="Avenir"/>
                <a:ea typeface="Avenir"/>
                <a:cs typeface="Avenir"/>
                <a:sym typeface="Avenir"/>
              </a:rPr>
              <a:t>Organisez le meilleur événement de lancement possible, en ligne ou en personne (ou les deux); voici quelques pratiques exemplaires générales :</a:t>
            </a:r>
          </a:p>
          <a:p>
            <a:pPr algn="l">
              <a:lnSpc>
                <a:spcPts val="2965"/>
              </a:lnSpc>
            </a:pPr>
          </a:p>
          <a:p>
            <a:pPr algn="l" marL="554299" indent="-184766" lvl="2">
              <a:lnSpc>
                <a:spcPts val="2965"/>
              </a:lnSpc>
              <a:buFont typeface="Arial"/>
              <a:buChar char="⚬"/>
            </a:pPr>
            <a:r>
              <a:rPr lang="en-US" sz="2573">
                <a:solidFill>
                  <a:srgbClr val="000000"/>
                </a:solidFill>
                <a:latin typeface="Avenir"/>
                <a:ea typeface="Avenir"/>
                <a:cs typeface="Avenir"/>
                <a:sym typeface="Avenir"/>
              </a:rPr>
              <a:t>Des invitations envoyées par votre parrain ou marraine de la direction favorisent une plus grande participation</a:t>
            </a:r>
          </a:p>
          <a:p>
            <a:pPr algn="l" marL="554299" indent="-184766" lvl="2">
              <a:lnSpc>
                <a:spcPts val="2965"/>
              </a:lnSpc>
              <a:buFont typeface="Arial"/>
              <a:buChar char="⚬"/>
            </a:pPr>
            <a:r>
              <a:rPr lang="en-US" sz="2573">
                <a:solidFill>
                  <a:srgbClr val="000000"/>
                </a:solidFill>
                <a:latin typeface="Avenir"/>
                <a:ea typeface="Avenir"/>
                <a:cs typeface="Avenir"/>
                <a:sym typeface="Avenir"/>
              </a:rPr>
              <a:t>Demandez à un membre de la direction de parler des raisons pour lesquelles votre entreprise appuie Centraide et pourquoi cette cause lui tient personnellement à cœur</a:t>
            </a:r>
          </a:p>
          <a:p>
            <a:pPr algn="l" marL="554299" indent="-184766" lvl="2">
              <a:lnSpc>
                <a:spcPts val="2965"/>
              </a:lnSpc>
              <a:buFont typeface="Arial"/>
              <a:buChar char="⚬"/>
            </a:pPr>
            <a:r>
              <a:rPr lang="en-US" sz="2573">
                <a:solidFill>
                  <a:srgbClr val="000000"/>
                </a:solidFill>
                <a:latin typeface="Avenir"/>
                <a:ea typeface="Avenir"/>
                <a:cs typeface="Avenir"/>
                <a:sym typeface="Avenir"/>
              </a:rPr>
              <a:t>Envisagez de vous greffer à une réunion existante qui a déjà un auditoire captif, comme une assemblée générale ou une réunion hebdomadaire de service</a:t>
            </a:r>
          </a:p>
          <a:p>
            <a:pPr algn="l" marL="554299" indent="-184766" lvl="2">
              <a:lnSpc>
                <a:spcPts val="2965"/>
              </a:lnSpc>
              <a:buFont typeface="Arial"/>
              <a:buChar char="⚬"/>
            </a:pPr>
            <a:r>
              <a:rPr lang="en-US" sz="2573">
                <a:solidFill>
                  <a:srgbClr val="000000"/>
                </a:solidFill>
                <a:latin typeface="Avenir"/>
                <a:ea typeface="Avenir"/>
                <a:cs typeface="Avenir"/>
                <a:sym typeface="Avenir"/>
              </a:rPr>
              <a:t>Faites la promotion des occasions de dons jumelés offertes par votre entreprise durant la campagne de dons des employés</a:t>
            </a:r>
          </a:p>
          <a:p>
            <a:pPr algn="l" marL="554299" indent="-184766" lvl="2">
              <a:lnSpc>
                <a:spcPts val="2965"/>
              </a:lnSpc>
              <a:buFont typeface="Arial"/>
              <a:buChar char="⚬"/>
            </a:pPr>
            <a:r>
              <a:rPr lang="en-US" sz="2573">
                <a:solidFill>
                  <a:srgbClr val="000000"/>
                </a:solidFill>
                <a:latin typeface="Avenir"/>
                <a:ea typeface="Avenir"/>
                <a:cs typeface="Avenir"/>
                <a:sym typeface="Avenir"/>
              </a:rPr>
              <a:t>Invitez un conférencier ou une conférencière de Centraide</a:t>
            </a:r>
          </a:p>
          <a:p>
            <a:pPr algn="l" marL="554299" indent="-184766" lvl="2">
              <a:lnSpc>
                <a:spcPts val="2965"/>
              </a:lnSpc>
              <a:buFont typeface="Arial"/>
              <a:buChar char="⚬"/>
            </a:pPr>
            <a:r>
              <a:rPr lang="en-US" sz="2573">
                <a:solidFill>
                  <a:srgbClr val="000000"/>
                </a:solidFill>
                <a:latin typeface="Avenir"/>
                <a:ea typeface="Avenir"/>
                <a:cs typeface="Avenir"/>
                <a:sym typeface="Avenir"/>
              </a:rPr>
              <a:t>Intégrez un appel à l’action pour faire un don dans l’invitation à la réunion, ou envoyez un lien vers votre outil de dons en ligne immédiatement après le lancement</a:t>
            </a:r>
          </a:p>
        </p:txBody>
      </p:sp>
    </p:spTree>
  </p:cSld>
  <p:clrMapOvr>
    <a:masterClrMapping/>
  </p:clrMapOvr>
</p:sld>
</file>

<file path=ppt/slides/slide25.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grpSp>
        <p:nvGrpSpPr>
          <p:cNvPr name="Group 2" id="2"/>
          <p:cNvGrpSpPr/>
          <p:nvPr/>
        </p:nvGrpSpPr>
        <p:grpSpPr>
          <a:xfrm rot="0">
            <a:off x="0" y="0"/>
            <a:ext cx="10362724" cy="10307479"/>
            <a:chOff x="0" y="0"/>
            <a:chExt cx="13816965" cy="13743305"/>
          </a:xfrm>
        </p:grpSpPr>
        <p:sp>
          <p:nvSpPr>
            <p:cNvPr name="Freeform 3" id="3" descr="Close-up of people putting their hands together  AI-generated content may be incorrect."/>
            <p:cNvSpPr/>
            <p:nvPr/>
          </p:nvSpPr>
          <p:spPr>
            <a:xfrm flipH="false" flipV="false" rot="0">
              <a:off x="0" y="0"/>
              <a:ext cx="13816964" cy="13743305"/>
            </a:xfrm>
            <a:custGeom>
              <a:avLst/>
              <a:gdLst/>
              <a:ahLst/>
              <a:cxnLst/>
              <a:rect r="r" b="b" t="t" l="l"/>
              <a:pathLst>
                <a:path h="13743305" w="13816964">
                  <a:moveTo>
                    <a:pt x="0" y="0"/>
                  </a:moveTo>
                  <a:lnTo>
                    <a:pt x="13816964" y="0"/>
                  </a:lnTo>
                  <a:lnTo>
                    <a:pt x="13816964" y="13743305"/>
                  </a:lnTo>
                  <a:lnTo>
                    <a:pt x="0" y="13743305"/>
                  </a:lnTo>
                  <a:lnTo>
                    <a:pt x="0" y="0"/>
                  </a:lnTo>
                  <a:close/>
                </a:path>
              </a:pathLst>
            </a:custGeom>
            <a:blipFill>
              <a:blip r:embed="rId2"/>
              <a:stretch>
                <a:fillRect l="-9" t="0" r="-8" b="0"/>
              </a:stretch>
            </a:blipFill>
          </p:spPr>
        </p:sp>
      </p:grpSp>
      <p:grpSp>
        <p:nvGrpSpPr>
          <p:cNvPr name="Group 4" id="4"/>
          <p:cNvGrpSpPr/>
          <p:nvPr/>
        </p:nvGrpSpPr>
        <p:grpSpPr>
          <a:xfrm rot="0">
            <a:off x="1" y="0"/>
            <a:ext cx="18288000" cy="10287000"/>
            <a:chOff x="0" y="0"/>
            <a:chExt cx="24384000" cy="13716000"/>
          </a:xfrm>
        </p:grpSpPr>
        <p:sp>
          <p:nvSpPr>
            <p:cNvPr name="Freeform 5" id="5"/>
            <p:cNvSpPr/>
            <p:nvPr/>
          </p:nvSpPr>
          <p:spPr>
            <a:xfrm flipH="false" flipV="false" rot="0">
              <a:off x="0" y="0"/>
              <a:ext cx="24384000" cy="13716000"/>
            </a:xfrm>
            <a:custGeom>
              <a:avLst/>
              <a:gdLst/>
              <a:ahLst/>
              <a:cxnLst/>
              <a:rect r="r" b="b" t="t" l="l"/>
              <a:pathLst>
                <a:path h="13716000" w="24384000">
                  <a:moveTo>
                    <a:pt x="0" y="0"/>
                  </a:moveTo>
                  <a:lnTo>
                    <a:pt x="24384000" y="0"/>
                  </a:lnTo>
                  <a:lnTo>
                    <a:pt x="24384000" y="13716000"/>
                  </a:lnTo>
                  <a:lnTo>
                    <a:pt x="0" y="13716000"/>
                  </a:lnTo>
                  <a:lnTo>
                    <a:pt x="0" y="0"/>
                  </a:lnTo>
                  <a:close/>
                </a:path>
              </a:pathLst>
            </a:custGeom>
            <a:blipFill>
              <a:blip r:embed="rId3"/>
              <a:stretch>
                <a:fillRect l="0" t="0" r="0" b="0"/>
              </a:stretch>
            </a:blipFill>
          </p:spPr>
        </p:sp>
      </p:grpSp>
      <p:grpSp>
        <p:nvGrpSpPr>
          <p:cNvPr name="Group 6" id="6"/>
          <p:cNvGrpSpPr/>
          <p:nvPr/>
        </p:nvGrpSpPr>
        <p:grpSpPr>
          <a:xfrm rot="0">
            <a:off x="12339437" y="1891189"/>
            <a:ext cx="5282651" cy="3252311"/>
            <a:chOff x="0" y="0"/>
            <a:chExt cx="7043534" cy="4336415"/>
          </a:xfrm>
        </p:grpSpPr>
        <p:sp>
          <p:nvSpPr>
            <p:cNvPr name="Freeform 7" id="7"/>
            <p:cNvSpPr/>
            <p:nvPr/>
          </p:nvSpPr>
          <p:spPr>
            <a:xfrm flipH="false" flipV="false" rot="0">
              <a:off x="0" y="0"/>
              <a:ext cx="7043547" cy="4336415"/>
            </a:xfrm>
            <a:custGeom>
              <a:avLst/>
              <a:gdLst/>
              <a:ahLst/>
              <a:cxnLst/>
              <a:rect r="r" b="b" t="t" l="l"/>
              <a:pathLst>
                <a:path h="4336415" w="7043547">
                  <a:moveTo>
                    <a:pt x="0" y="0"/>
                  </a:moveTo>
                  <a:lnTo>
                    <a:pt x="7043547" y="0"/>
                  </a:lnTo>
                  <a:lnTo>
                    <a:pt x="7043547" y="4336415"/>
                  </a:lnTo>
                  <a:lnTo>
                    <a:pt x="0" y="4336415"/>
                  </a:lnTo>
                  <a:close/>
                </a:path>
              </a:pathLst>
            </a:custGeom>
            <a:blipFill>
              <a:blip r:embed="rId4">
                <a:alphaModFix amt="0"/>
              </a:blip>
              <a:stretch>
                <a:fillRect l="-29046" t="0" r="-29045" b="0"/>
              </a:stretch>
            </a:blipFill>
          </p:spPr>
        </p:sp>
      </p:grpSp>
      <p:grpSp>
        <p:nvGrpSpPr>
          <p:cNvPr name="Group 8" id="8"/>
          <p:cNvGrpSpPr/>
          <p:nvPr/>
        </p:nvGrpSpPr>
        <p:grpSpPr>
          <a:xfrm rot="0">
            <a:off x="12339437" y="1848326"/>
            <a:ext cx="5282651" cy="3295174"/>
            <a:chOff x="0" y="0"/>
            <a:chExt cx="7043534" cy="4393565"/>
          </a:xfrm>
        </p:grpSpPr>
        <p:sp>
          <p:nvSpPr>
            <p:cNvPr name="Freeform 9" id="9"/>
            <p:cNvSpPr/>
            <p:nvPr/>
          </p:nvSpPr>
          <p:spPr>
            <a:xfrm flipH="false" flipV="false" rot="0">
              <a:off x="0" y="0"/>
              <a:ext cx="7043534" cy="4393565"/>
            </a:xfrm>
            <a:custGeom>
              <a:avLst/>
              <a:gdLst/>
              <a:ahLst/>
              <a:cxnLst/>
              <a:rect r="r" b="b" t="t" l="l"/>
              <a:pathLst>
                <a:path h="4393565" w="7043534">
                  <a:moveTo>
                    <a:pt x="0" y="0"/>
                  </a:moveTo>
                  <a:lnTo>
                    <a:pt x="7043534" y="0"/>
                  </a:lnTo>
                  <a:lnTo>
                    <a:pt x="7043534" y="4393565"/>
                  </a:lnTo>
                  <a:lnTo>
                    <a:pt x="0" y="4393565"/>
                  </a:lnTo>
                  <a:close/>
                </a:path>
              </a:pathLst>
            </a:custGeom>
            <a:blipFill>
              <a:blip r:embed="rId5">
                <a:alphaModFix amt="0"/>
              </a:blip>
              <a:stretch>
                <a:fillRect l="-30032" t="0" r="-30032" b="0"/>
              </a:stretch>
            </a:blipFill>
          </p:spPr>
        </p:sp>
        <p:sp>
          <p:nvSpPr>
            <p:cNvPr name="TextBox 10" id="10"/>
            <p:cNvSpPr txBox="true"/>
            <p:nvPr/>
          </p:nvSpPr>
          <p:spPr>
            <a:xfrm>
              <a:off x="0" y="-57150"/>
              <a:ext cx="7043534" cy="4450715"/>
            </a:xfrm>
            <a:prstGeom prst="rect">
              <a:avLst/>
            </a:prstGeom>
          </p:spPr>
          <p:txBody>
            <a:bodyPr anchor="b" rtlCol="false" tIns="0" lIns="0" bIns="0" rIns="0"/>
            <a:lstStyle/>
            <a:p>
              <a:pPr algn="ctr">
                <a:lnSpc>
                  <a:spcPts val="7128"/>
                </a:lnSpc>
              </a:pPr>
              <a:r>
                <a:rPr lang="en-US" sz="6600" b="true">
                  <a:solidFill>
                    <a:srgbClr val="000000"/>
                  </a:solidFill>
                  <a:latin typeface="Avenir Bold"/>
                  <a:ea typeface="Avenir Bold"/>
                  <a:cs typeface="Avenir Bold"/>
                  <a:sym typeface="Avenir Bold"/>
                </a:rPr>
                <a:t>Clôture de la campagne</a:t>
              </a:r>
            </a:p>
          </p:txBody>
        </p:sp>
      </p:grpSp>
      <p:grpSp>
        <p:nvGrpSpPr>
          <p:cNvPr name="Group 11" id="11"/>
          <p:cNvGrpSpPr/>
          <p:nvPr/>
        </p:nvGrpSpPr>
        <p:grpSpPr>
          <a:xfrm rot="0">
            <a:off x="12500210" y="6290291"/>
            <a:ext cx="4759090" cy="1596504"/>
            <a:chOff x="0" y="0"/>
            <a:chExt cx="6345453" cy="2128672"/>
          </a:xfrm>
        </p:grpSpPr>
        <p:sp>
          <p:nvSpPr>
            <p:cNvPr name="Freeform 12" id="12"/>
            <p:cNvSpPr/>
            <p:nvPr/>
          </p:nvSpPr>
          <p:spPr>
            <a:xfrm flipH="false" flipV="false" rot="0">
              <a:off x="0" y="0"/>
              <a:ext cx="6345428" cy="2128647"/>
            </a:xfrm>
            <a:custGeom>
              <a:avLst/>
              <a:gdLst/>
              <a:ahLst/>
              <a:cxnLst/>
              <a:rect r="r" b="b" t="t" l="l"/>
              <a:pathLst>
                <a:path h="2128647" w="6345428">
                  <a:moveTo>
                    <a:pt x="0" y="0"/>
                  </a:moveTo>
                  <a:lnTo>
                    <a:pt x="6345428" y="0"/>
                  </a:lnTo>
                  <a:lnTo>
                    <a:pt x="6345428" y="2128647"/>
                  </a:lnTo>
                  <a:lnTo>
                    <a:pt x="0" y="2128647"/>
                  </a:lnTo>
                  <a:lnTo>
                    <a:pt x="0" y="0"/>
                  </a:lnTo>
                  <a:close/>
                </a:path>
              </a:pathLst>
            </a:custGeom>
            <a:blipFill>
              <a:blip r:embed="rId6"/>
              <a:stretch>
                <a:fillRect l="0" t="0" r="0" b="-1"/>
              </a:stretch>
            </a:blipFill>
          </p:spPr>
        </p:sp>
      </p:grpSp>
    </p:spTree>
  </p:cSld>
  <p:clrMapOvr>
    <a:masterClrMapping/>
  </p:clrMapOvr>
</p:sld>
</file>

<file path=ppt/slides/slide26.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grpSp>
        <p:nvGrpSpPr>
          <p:cNvPr name="Group 2" id="2"/>
          <p:cNvGrpSpPr/>
          <p:nvPr/>
        </p:nvGrpSpPr>
        <p:grpSpPr>
          <a:xfrm rot="0">
            <a:off x="0" y="1"/>
            <a:ext cx="18288000" cy="10287000"/>
            <a:chOff x="0" y="0"/>
            <a:chExt cx="24384000" cy="13716000"/>
          </a:xfrm>
        </p:grpSpPr>
        <p:sp>
          <p:nvSpPr>
            <p:cNvPr name="Freeform 3" id="3" descr="A black background with a black square  AI-generated content may be incorrect."/>
            <p:cNvSpPr/>
            <p:nvPr/>
          </p:nvSpPr>
          <p:spPr>
            <a:xfrm flipH="false" flipV="false" rot="0">
              <a:off x="0" y="0"/>
              <a:ext cx="24384000" cy="13716000"/>
            </a:xfrm>
            <a:custGeom>
              <a:avLst/>
              <a:gdLst/>
              <a:ahLst/>
              <a:cxnLst/>
              <a:rect r="r" b="b" t="t" l="l"/>
              <a:pathLst>
                <a:path h="13716000" w="24384000">
                  <a:moveTo>
                    <a:pt x="0" y="0"/>
                  </a:moveTo>
                  <a:lnTo>
                    <a:pt x="24384000" y="0"/>
                  </a:lnTo>
                  <a:lnTo>
                    <a:pt x="24384000" y="13716000"/>
                  </a:lnTo>
                  <a:lnTo>
                    <a:pt x="0" y="13716000"/>
                  </a:lnTo>
                  <a:lnTo>
                    <a:pt x="0" y="0"/>
                  </a:lnTo>
                  <a:close/>
                </a:path>
              </a:pathLst>
            </a:custGeom>
            <a:blipFill>
              <a:blip r:embed="rId2"/>
              <a:stretch>
                <a:fillRect l="0" t="0" r="0" b="0"/>
              </a:stretch>
            </a:blipFill>
          </p:spPr>
        </p:sp>
      </p:grpSp>
      <p:sp>
        <p:nvSpPr>
          <p:cNvPr name="TextBox 4" id="4"/>
          <p:cNvSpPr txBox="true"/>
          <p:nvPr/>
        </p:nvSpPr>
        <p:spPr>
          <a:xfrm rot="0">
            <a:off x="638477" y="472056"/>
            <a:ext cx="15590520" cy="689296"/>
          </a:xfrm>
          <a:prstGeom prst="rect">
            <a:avLst/>
          </a:prstGeom>
        </p:spPr>
        <p:txBody>
          <a:bodyPr anchor="t" rtlCol="false" tIns="0" lIns="0" bIns="0" rIns="0">
            <a:spAutoFit/>
          </a:bodyPr>
          <a:lstStyle/>
          <a:p>
            <a:pPr algn="l">
              <a:lnSpc>
                <a:spcPts val="5248"/>
              </a:lnSpc>
            </a:pPr>
            <a:r>
              <a:rPr lang="en-US" sz="4859" b="true">
                <a:solidFill>
                  <a:srgbClr val="000000"/>
                </a:solidFill>
                <a:latin typeface="Avenir Bold"/>
                <a:ea typeface="Avenir Bold"/>
                <a:cs typeface="Avenir Bold"/>
                <a:sym typeface="Avenir Bold"/>
              </a:rPr>
              <a:t>Clôture de la campagne</a:t>
            </a:r>
          </a:p>
        </p:txBody>
      </p:sp>
      <p:sp>
        <p:nvSpPr>
          <p:cNvPr name="TextBox 5" id="5"/>
          <p:cNvSpPr txBox="true"/>
          <p:nvPr/>
        </p:nvSpPr>
        <p:spPr>
          <a:xfrm rot="0">
            <a:off x="560998" y="1530197"/>
            <a:ext cx="17166004" cy="7551323"/>
          </a:xfrm>
          <a:prstGeom prst="rect">
            <a:avLst/>
          </a:prstGeom>
        </p:spPr>
        <p:txBody>
          <a:bodyPr anchor="t" rtlCol="false" tIns="0" lIns="0" bIns="0" rIns="0">
            <a:spAutoFit/>
          </a:bodyPr>
          <a:lstStyle/>
          <a:p>
            <a:pPr algn="l">
              <a:lnSpc>
                <a:spcPts val="3167"/>
              </a:lnSpc>
            </a:pPr>
            <a:r>
              <a:rPr lang="en-US" sz="2749">
                <a:solidFill>
                  <a:srgbClr val="000000"/>
                </a:solidFill>
                <a:latin typeface="Avenir"/>
                <a:ea typeface="Avenir"/>
                <a:cs typeface="Avenir"/>
                <a:sym typeface="Avenir"/>
              </a:rPr>
              <a:t>La clôture de votre campagne est l’occasion de célébrer votre campagne de dons des employés, d’annoncer les résultats et de remercier tous les bénévoles et donateurs!</a:t>
            </a:r>
          </a:p>
          <a:p>
            <a:pPr algn="l">
              <a:lnSpc>
                <a:spcPts val="3167"/>
              </a:lnSpc>
            </a:pPr>
          </a:p>
          <a:p>
            <a:pPr algn="l">
              <a:lnSpc>
                <a:spcPts val="3167"/>
              </a:lnSpc>
            </a:pPr>
            <a:r>
              <a:rPr lang="en-US" sz="2749">
                <a:solidFill>
                  <a:srgbClr val="000000"/>
                </a:solidFill>
                <a:latin typeface="Avenir"/>
                <a:ea typeface="Avenir"/>
                <a:cs typeface="Avenir"/>
                <a:sym typeface="Avenir"/>
              </a:rPr>
              <a:t>Que ce soit en ligne ou en personne, voici quelques pratiques exemplaires générales :</a:t>
            </a:r>
          </a:p>
          <a:p>
            <a:pPr algn="l" marL="591024" indent="-197008" lvl="2">
              <a:lnSpc>
                <a:spcPts val="3167"/>
              </a:lnSpc>
              <a:buFont typeface="Arial"/>
              <a:buChar char="⚬"/>
            </a:pPr>
            <a:r>
              <a:rPr lang="en-US" sz="2749">
                <a:solidFill>
                  <a:srgbClr val="000000"/>
                </a:solidFill>
                <a:latin typeface="Avenir"/>
                <a:ea typeface="Avenir"/>
                <a:cs typeface="Avenir"/>
                <a:sym typeface="Avenir"/>
              </a:rPr>
              <a:t>Des invitations envoyées par votre parrain ou marraine de la direction favorisent une plus grande participation</a:t>
            </a:r>
          </a:p>
          <a:p>
            <a:pPr algn="l" marL="590501" indent="-196834" lvl="2">
              <a:lnSpc>
                <a:spcPts val="3167"/>
              </a:lnSpc>
              <a:buFont typeface="Arial"/>
              <a:buChar char="⚬"/>
            </a:pPr>
            <a:r>
              <a:rPr lang="en-US" sz="2749">
                <a:solidFill>
                  <a:srgbClr val="000000"/>
                </a:solidFill>
                <a:latin typeface="Avenir"/>
                <a:ea typeface="Avenir"/>
                <a:cs typeface="Avenir"/>
                <a:sym typeface="Avenir"/>
              </a:rPr>
              <a:t>Demandez à un membre de la direction de remercier les bénévoles et les employés pour leur participation, leurs dons et leur intérêt accru envers les enjeux sociaux locaux</a:t>
            </a:r>
          </a:p>
          <a:p>
            <a:pPr algn="l" marL="591024" indent="-197008" lvl="2">
              <a:lnSpc>
                <a:spcPts val="3167"/>
              </a:lnSpc>
              <a:buFont typeface="Arial"/>
              <a:buChar char="⚬"/>
            </a:pPr>
            <a:r>
              <a:rPr lang="en-US" sz="2749">
                <a:solidFill>
                  <a:srgbClr val="000000"/>
                </a:solidFill>
                <a:latin typeface="Avenir"/>
                <a:ea typeface="Avenir"/>
                <a:cs typeface="Avenir"/>
                <a:sym typeface="Avenir"/>
              </a:rPr>
              <a:t>Envisagez de vous greffer à une réunion existante qui a déjà un auditoire captif, comme une assemblée générale ou une réunion hebdomadaire de service</a:t>
            </a:r>
          </a:p>
          <a:p>
            <a:pPr algn="l" marL="591024" indent="-197008" lvl="2">
              <a:lnSpc>
                <a:spcPts val="3167"/>
              </a:lnSpc>
              <a:buFont typeface="Arial"/>
              <a:buChar char="⚬"/>
            </a:pPr>
            <a:r>
              <a:rPr lang="en-US" sz="2749">
                <a:solidFill>
                  <a:srgbClr val="000000"/>
                </a:solidFill>
                <a:latin typeface="Avenir"/>
                <a:ea typeface="Avenir"/>
                <a:cs typeface="Avenir"/>
                <a:sym typeface="Avenir"/>
              </a:rPr>
              <a:t>Offrez un incitatif pour encourager la présence :</a:t>
            </a:r>
          </a:p>
          <a:p>
            <a:pPr algn="l" marL="1180167" indent="-295042" lvl="3">
              <a:lnSpc>
                <a:spcPts val="3167"/>
              </a:lnSpc>
              <a:buFont typeface="Arial"/>
              <a:buChar char="￭"/>
            </a:pPr>
            <a:r>
              <a:rPr lang="en-US" sz="2749">
                <a:solidFill>
                  <a:srgbClr val="000000"/>
                </a:solidFill>
                <a:latin typeface="Avenir"/>
                <a:ea typeface="Avenir"/>
                <a:cs typeface="Avenir"/>
                <a:sym typeface="Avenir"/>
              </a:rPr>
              <a:t>Annoncez les gagnants des tirages ou des activités de la campagne</a:t>
            </a:r>
          </a:p>
          <a:p>
            <a:pPr algn="l" marL="1180167" indent="-295042" lvl="3">
              <a:lnSpc>
                <a:spcPts val="3167"/>
              </a:lnSpc>
              <a:buFont typeface="Arial"/>
              <a:buChar char="￭"/>
            </a:pPr>
            <a:r>
              <a:rPr lang="en-US" sz="2749">
                <a:solidFill>
                  <a:srgbClr val="000000"/>
                </a:solidFill>
                <a:latin typeface="Avenir"/>
                <a:ea typeface="Avenir"/>
                <a:cs typeface="Avenir"/>
                <a:sym typeface="Avenir"/>
              </a:rPr>
              <a:t>Annoncez la réussite de votre campagne (montant amassé et/ou taux de participation atteint)</a:t>
            </a:r>
          </a:p>
          <a:p>
            <a:pPr algn="l" marL="1180167" indent="-295042" lvl="3">
              <a:lnSpc>
                <a:spcPts val="3167"/>
              </a:lnSpc>
            </a:pPr>
          </a:p>
          <a:p>
            <a:pPr algn="l" marL="1180167" indent="-295042" lvl="3">
              <a:lnSpc>
                <a:spcPts val="3167"/>
              </a:lnSpc>
            </a:pPr>
            <a:r>
              <a:rPr lang="en-US" sz="2749">
                <a:solidFill>
                  <a:srgbClr val="000000"/>
                </a:solidFill>
                <a:latin typeface="Avenir"/>
                <a:ea typeface="Avenir"/>
                <a:cs typeface="Avenir"/>
                <a:sym typeface="Avenir"/>
              </a:rPr>
              <a:t>Que vous organisiez un événement de clôture ou non, assurez-vous d’informer tout le personnel de la réussite de la campagne par les canaux que vous utilisez : médias sociaux, intranet, site Web, infolettre ou courriel d’un membre de la direction.</a:t>
            </a:r>
          </a:p>
          <a:p>
            <a:pPr algn="l" marL="1180167" indent="-295042" lvl="3">
              <a:lnSpc>
                <a:spcPts val="2374"/>
              </a:lnSpc>
            </a:pPr>
          </a:p>
        </p:txBody>
      </p:sp>
    </p:spTree>
  </p:cSld>
  <p:clrMapOvr>
    <a:masterClrMapping/>
  </p:clrMapOvr>
</p:sld>
</file>

<file path=ppt/slides/slide27.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grpSp>
        <p:nvGrpSpPr>
          <p:cNvPr name="Group 2" id="2"/>
          <p:cNvGrpSpPr/>
          <p:nvPr/>
        </p:nvGrpSpPr>
        <p:grpSpPr>
          <a:xfrm rot="0">
            <a:off x="0" y="0"/>
            <a:ext cx="18288000" cy="10287000"/>
            <a:chOff x="0" y="0"/>
            <a:chExt cx="24384000" cy="13716000"/>
          </a:xfrm>
        </p:grpSpPr>
        <p:sp>
          <p:nvSpPr>
            <p:cNvPr name="Freeform 3" id="3" descr="A black background with red circle  AI-generated content may be incorrect."/>
            <p:cNvSpPr/>
            <p:nvPr/>
          </p:nvSpPr>
          <p:spPr>
            <a:xfrm flipH="false" flipV="false" rot="0">
              <a:off x="0" y="0"/>
              <a:ext cx="24384000" cy="13716000"/>
            </a:xfrm>
            <a:custGeom>
              <a:avLst/>
              <a:gdLst/>
              <a:ahLst/>
              <a:cxnLst/>
              <a:rect r="r" b="b" t="t" l="l"/>
              <a:pathLst>
                <a:path h="13716000" w="24384000">
                  <a:moveTo>
                    <a:pt x="0" y="0"/>
                  </a:moveTo>
                  <a:lnTo>
                    <a:pt x="24384000" y="0"/>
                  </a:lnTo>
                  <a:lnTo>
                    <a:pt x="24384000" y="13716000"/>
                  </a:lnTo>
                  <a:lnTo>
                    <a:pt x="0" y="13716000"/>
                  </a:lnTo>
                  <a:lnTo>
                    <a:pt x="0" y="0"/>
                  </a:lnTo>
                  <a:close/>
                </a:path>
              </a:pathLst>
            </a:custGeom>
            <a:blipFill>
              <a:blip r:embed="rId2"/>
              <a:stretch>
                <a:fillRect l="0" t="0" r="0" b="0"/>
              </a:stretch>
            </a:blipFill>
          </p:spPr>
        </p:sp>
      </p:grpSp>
      <p:sp>
        <p:nvSpPr>
          <p:cNvPr name="TextBox 4" id="4"/>
          <p:cNvSpPr txBox="true"/>
          <p:nvPr/>
        </p:nvSpPr>
        <p:spPr>
          <a:xfrm rot="0">
            <a:off x="538372" y="572161"/>
            <a:ext cx="15590520" cy="689296"/>
          </a:xfrm>
          <a:prstGeom prst="rect">
            <a:avLst/>
          </a:prstGeom>
        </p:spPr>
        <p:txBody>
          <a:bodyPr anchor="t" rtlCol="false" tIns="0" lIns="0" bIns="0" rIns="0">
            <a:spAutoFit/>
          </a:bodyPr>
          <a:lstStyle/>
          <a:p>
            <a:pPr algn="l">
              <a:lnSpc>
                <a:spcPts val="5248"/>
              </a:lnSpc>
            </a:pPr>
            <a:r>
              <a:rPr lang="en-US" sz="4859" b="true">
                <a:solidFill>
                  <a:srgbClr val="000000"/>
                </a:solidFill>
                <a:latin typeface="Avenir Bold"/>
                <a:ea typeface="Avenir Bold"/>
                <a:cs typeface="Avenir Bold"/>
                <a:sym typeface="Avenir Bold"/>
              </a:rPr>
              <a:t>Matériel de campagne</a:t>
            </a:r>
          </a:p>
        </p:txBody>
      </p:sp>
      <p:sp>
        <p:nvSpPr>
          <p:cNvPr name="TextBox 5" id="5"/>
          <p:cNvSpPr txBox="true"/>
          <p:nvPr/>
        </p:nvSpPr>
        <p:spPr>
          <a:xfrm rot="0">
            <a:off x="466788" y="1843019"/>
            <a:ext cx="17543302" cy="6091933"/>
          </a:xfrm>
          <a:prstGeom prst="rect">
            <a:avLst/>
          </a:prstGeom>
        </p:spPr>
        <p:txBody>
          <a:bodyPr anchor="t" rtlCol="false" tIns="0" lIns="0" bIns="0" rIns="0">
            <a:spAutoFit/>
          </a:bodyPr>
          <a:lstStyle/>
          <a:p>
            <a:pPr algn="l">
              <a:lnSpc>
                <a:spcPts val="3645"/>
              </a:lnSpc>
            </a:pPr>
            <a:r>
              <a:rPr lang="en-US" sz="3038">
                <a:solidFill>
                  <a:srgbClr val="000000"/>
                </a:solidFill>
                <a:latin typeface="Avenir"/>
                <a:ea typeface="Avenir"/>
                <a:cs typeface="Avenir"/>
                <a:sym typeface="Avenir"/>
              </a:rPr>
              <a:t>Pour vous aider à mener la meilleure campagne possible, Centraide met à votre disposition plusieurs outils, modèles, documents et vidéos que vous pouvez télécharger et utiliser pour votre campagne. </a:t>
            </a:r>
          </a:p>
          <a:p>
            <a:pPr algn="l">
              <a:lnSpc>
                <a:spcPts val="3645"/>
              </a:lnSpc>
            </a:pPr>
          </a:p>
          <a:p>
            <a:pPr algn="l">
              <a:lnSpc>
                <a:spcPts val="3645"/>
              </a:lnSpc>
            </a:pPr>
            <a:r>
              <a:rPr lang="en-US" sz="3038">
                <a:solidFill>
                  <a:srgbClr val="000000"/>
                </a:solidFill>
                <a:latin typeface="Avenir"/>
                <a:ea typeface="Avenir"/>
                <a:cs typeface="Avenir"/>
                <a:sym typeface="Avenir"/>
              </a:rPr>
              <a:t>Dans la trousse d’outils de campagne en ligne de Centraide, vous trouverez tout ce dont vous avez besoin pour promouvoir votre campagne, susciter l’enthousiasme et créer la meilleure campagne de dons des employés à ce jour. Tous ces outils numériques sont disponibles sur le .....</a:t>
            </a:r>
          </a:p>
          <a:p>
            <a:pPr algn="l">
              <a:lnSpc>
                <a:spcPts val="3645"/>
              </a:lnSpc>
            </a:pPr>
          </a:p>
          <a:p>
            <a:pPr algn="l" marL="652193" indent="-217398" lvl="2">
              <a:lnSpc>
                <a:spcPts val="3645"/>
              </a:lnSpc>
              <a:buFont typeface="Arial"/>
              <a:buChar char="⚬"/>
            </a:pPr>
            <a:r>
              <a:rPr lang="en-US" sz="3038">
                <a:solidFill>
                  <a:srgbClr val="000000"/>
                </a:solidFill>
                <a:latin typeface="Avenir"/>
                <a:ea typeface="Avenir"/>
                <a:cs typeface="Avenir"/>
                <a:sym typeface="Avenir"/>
              </a:rPr>
              <a:t>Documents de planification de campagne, modèles de courriels</a:t>
            </a:r>
          </a:p>
          <a:p>
            <a:pPr algn="l" marL="652193" indent="-217398" lvl="2">
              <a:lnSpc>
                <a:spcPts val="3645"/>
              </a:lnSpc>
              <a:buFont typeface="Arial"/>
              <a:buChar char="⚬"/>
            </a:pPr>
            <a:r>
              <a:rPr lang="en-US" sz="3038">
                <a:solidFill>
                  <a:srgbClr val="000000"/>
                </a:solidFill>
                <a:latin typeface="Avenir"/>
                <a:ea typeface="Avenir"/>
                <a:cs typeface="Avenir"/>
                <a:sym typeface="Avenir"/>
              </a:rPr>
              <a:t>Feuillets et affiches. Imprimez-les pour votre bureau ou partagez-les en version numérique!</a:t>
            </a:r>
          </a:p>
          <a:p>
            <a:pPr algn="l" marL="652086" indent="-217362" lvl="2">
              <a:lnSpc>
                <a:spcPts val="3645"/>
              </a:lnSpc>
              <a:buFont typeface="Arial"/>
              <a:buChar char="⚬"/>
            </a:pPr>
            <a:r>
              <a:rPr lang="en-US" sz="3038">
                <a:solidFill>
                  <a:srgbClr val="000000"/>
                </a:solidFill>
                <a:latin typeface="Avenir"/>
                <a:ea typeface="Avenir"/>
                <a:cs typeface="Avenir"/>
                <a:sym typeface="Avenir"/>
              </a:rPr>
              <a:t>Idées d’activités</a:t>
            </a:r>
          </a:p>
          <a:p>
            <a:pPr algn="l" marL="652086" indent="-217362" lvl="2">
              <a:lnSpc>
                <a:spcPts val="3645"/>
              </a:lnSpc>
              <a:buFont typeface="Arial"/>
              <a:buChar char="⚬"/>
            </a:pPr>
            <a:r>
              <a:rPr lang="en-US" sz="3038">
                <a:solidFill>
                  <a:srgbClr val="000000"/>
                </a:solidFill>
                <a:latin typeface="Avenir"/>
                <a:ea typeface="Avenir"/>
                <a:cs typeface="Avenir"/>
                <a:sym typeface="Avenir"/>
              </a:rPr>
              <a:t>Formulaires de don</a:t>
            </a:r>
          </a:p>
          <a:p>
            <a:pPr algn="l" marL="652193" indent="-217398" lvl="2">
              <a:lnSpc>
                <a:spcPts val="3645"/>
              </a:lnSpc>
              <a:buFont typeface="Arial"/>
              <a:buChar char="⚬"/>
            </a:pPr>
            <a:r>
              <a:rPr lang="en-US" sz="3038">
                <a:solidFill>
                  <a:srgbClr val="000000"/>
                </a:solidFill>
                <a:latin typeface="Avenir"/>
                <a:ea typeface="Avenir"/>
                <a:cs typeface="Avenir"/>
                <a:sym typeface="Avenir"/>
              </a:rPr>
              <a:t>Logos de Centraide pour votre matériel de marketing interne</a:t>
            </a:r>
          </a:p>
          <a:p>
            <a:pPr algn="l" marL="652193" indent="-217398" lvl="2">
              <a:lnSpc>
                <a:spcPts val="3281"/>
              </a:lnSpc>
            </a:pPr>
          </a:p>
        </p:txBody>
      </p:sp>
    </p:spTree>
  </p:cSld>
  <p:clrMapOvr>
    <a:masterClrMapping/>
  </p:clrMapOvr>
</p:sld>
</file>

<file path=ppt/slides/slide28.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grpSp>
        <p:nvGrpSpPr>
          <p:cNvPr name="Group 2" id="2"/>
          <p:cNvGrpSpPr/>
          <p:nvPr/>
        </p:nvGrpSpPr>
        <p:grpSpPr>
          <a:xfrm rot="0">
            <a:off x="0" y="0"/>
            <a:ext cx="18288000" cy="10287000"/>
            <a:chOff x="0" y="0"/>
            <a:chExt cx="24384000" cy="13716000"/>
          </a:xfrm>
        </p:grpSpPr>
        <p:sp>
          <p:nvSpPr>
            <p:cNvPr name="Freeform 3" id="3" descr="A black background with a black square  AI-generated content may be incorrect."/>
            <p:cNvSpPr/>
            <p:nvPr/>
          </p:nvSpPr>
          <p:spPr>
            <a:xfrm flipH="false" flipV="false" rot="0">
              <a:off x="0" y="0"/>
              <a:ext cx="24384000" cy="13716000"/>
            </a:xfrm>
            <a:custGeom>
              <a:avLst/>
              <a:gdLst/>
              <a:ahLst/>
              <a:cxnLst/>
              <a:rect r="r" b="b" t="t" l="l"/>
              <a:pathLst>
                <a:path h="13716000" w="24384000">
                  <a:moveTo>
                    <a:pt x="0" y="0"/>
                  </a:moveTo>
                  <a:lnTo>
                    <a:pt x="24384000" y="0"/>
                  </a:lnTo>
                  <a:lnTo>
                    <a:pt x="24384000" y="13716000"/>
                  </a:lnTo>
                  <a:lnTo>
                    <a:pt x="0" y="13716000"/>
                  </a:lnTo>
                  <a:lnTo>
                    <a:pt x="0" y="0"/>
                  </a:lnTo>
                  <a:close/>
                </a:path>
              </a:pathLst>
            </a:custGeom>
            <a:blipFill>
              <a:blip r:embed="rId2"/>
              <a:stretch>
                <a:fillRect l="0" t="0" r="0" b="0"/>
              </a:stretch>
            </a:blipFill>
          </p:spPr>
        </p:sp>
      </p:grpSp>
      <p:sp>
        <p:nvSpPr>
          <p:cNvPr name="TextBox 4" id="4"/>
          <p:cNvSpPr txBox="true"/>
          <p:nvPr/>
        </p:nvSpPr>
        <p:spPr>
          <a:xfrm rot="0">
            <a:off x="1339215" y="547135"/>
            <a:ext cx="14103515" cy="730901"/>
          </a:xfrm>
          <a:prstGeom prst="rect">
            <a:avLst/>
          </a:prstGeom>
        </p:spPr>
        <p:txBody>
          <a:bodyPr anchor="t" rtlCol="false" tIns="0" lIns="0" bIns="0" rIns="0">
            <a:spAutoFit/>
          </a:bodyPr>
          <a:lstStyle/>
          <a:p>
            <a:pPr algn="l">
              <a:lnSpc>
                <a:spcPts val="5248"/>
              </a:lnSpc>
            </a:pPr>
            <a:r>
              <a:rPr lang="en-US" sz="4859" b="true">
                <a:solidFill>
                  <a:srgbClr val="000000"/>
                </a:solidFill>
                <a:latin typeface="Avenir Bold"/>
                <a:ea typeface="Avenir Bold"/>
                <a:cs typeface="Avenir Bold"/>
                <a:sym typeface="Avenir Bold"/>
              </a:rPr>
              <a:t>Merci! </a:t>
            </a:r>
          </a:p>
        </p:txBody>
      </p:sp>
      <p:sp>
        <p:nvSpPr>
          <p:cNvPr name="TextBox 5" id="5"/>
          <p:cNvSpPr txBox="true"/>
          <p:nvPr/>
        </p:nvSpPr>
        <p:spPr>
          <a:xfrm rot="0">
            <a:off x="1339215" y="1939185"/>
            <a:ext cx="15920085" cy="5797599"/>
          </a:xfrm>
          <a:prstGeom prst="rect">
            <a:avLst/>
          </a:prstGeom>
        </p:spPr>
        <p:txBody>
          <a:bodyPr anchor="t" rtlCol="false" tIns="0" lIns="0" bIns="0" rIns="0">
            <a:spAutoFit/>
          </a:bodyPr>
          <a:lstStyle/>
          <a:p>
            <a:pPr algn="just">
              <a:lnSpc>
                <a:spcPts val="5689"/>
              </a:lnSpc>
            </a:pPr>
            <a:r>
              <a:rPr lang="en-US" sz="4740">
                <a:solidFill>
                  <a:srgbClr val="000000"/>
                </a:solidFill>
                <a:latin typeface="Avenir"/>
                <a:ea typeface="Avenir"/>
                <a:cs typeface="Avenir"/>
                <a:sym typeface="Avenir"/>
              </a:rPr>
              <a:t>Nous sommes là pour vous accompagner à chaque étape! N’hésitez pas à faire appel à votre partenaire de Centraide pour obtenir de l’information, des réponses ou de l’inspiration.</a:t>
            </a:r>
          </a:p>
          <a:p>
            <a:pPr algn="l">
              <a:lnSpc>
                <a:spcPts val="5689"/>
              </a:lnSpc>
            </a:pPr>
          </a:p>
          <a:p>
            <a:pPr algn="l">
              <a:lnSpc>
                <a:spcPts val="5665"/>
              </a:lnSpc>
            </a:pPr>
            <a:r>
              <a:rPr lang="en-US" sz="4740">
                <a:solidFill>
                  <a:srgbClr val="000000"/>
                </a:solidFill>
                <a:latin typeface="Avenir"/>
                <a:ea typeface="Avenir"/>
                <a:cs typeface="Avenir"/>
                <a:sym typeface="Avenir"/>
              </a:rPr>
              <a:t>Le matériel, les vidéos et plus encore se trouvent dans la trousse d’outils de campagne du .....</a:t>
            </a:r>
          </a:p>
          <a:p>
            <a:pPr algn="l">
              <a:lnSpc>
                <a:spcPts val="5120"/>
              </a:lnSpc>
            </a:pPr>
          </a:p>
        </p:txBody>
      </p:sp>
    </p:spTree>
  </p:cSld>
  <p:clrMapOvr>
    <a:masterClrMapping/>
  </p:clrMapOvr>
</p:sld>
</file>

<file path=ppt/slides/slide29.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grpSp>
        <p:nvGrpSpPr>
          <p:cNvPr name="Group 2" id="2"/>
          <p:cNvGrpSpPr/>
          <p:nvPr/>
        </p:nvGrpSpPr>
        <p:grpSpPr>
          <a:xfrm rot="0">
            <a:off x="0" y="0"/>
            <a:ext cx="18288000" cy="10287000"/>
            <a:chOff x="0" y="0"/>
            <a:chExt cx="24384000" cy="13716000"/>
          </a:xfrm>
        </p:grpSpPr>
        <p:sp>
          <p:nvSpPr>
            <p:cNvPr name="Freeform 3" id="3" descr="A black background with a black square  AI-generated content may be incorrect."/>
            <p:cNvSpPr/>
            <p:nvPr/>
          </p:nvSpPr>
          <p:spPr>
            <a:xfrm flipH="false" flipV="false" rot="0">
              <a:off x="0" y="0"/>
              <a:ext cx="24384000" cy="13716000"/>
            </a:xfrm>
            <a:custGeom>
              <a:avLst/>
              <a:gdLst/>
              <a:ahLst/>
              <a:cxnLst/>
              <a:rect r="r" b="b" t="t" l="l"/>
              <a:pathLst>
                <a:path h="13716000" w="24384000">
                  <a:moveTo>
                    <a:pt x="0" y="0"/>
                  </a:moveTo>
                  <a:lnTo>
                    <a:pt x="24384000" y="0"/>
                  </a:lnTo>
                  <a:lnTo>
                    <a:pt x="24384000" y="13716000"/>
                  </a:lnTo>
                  <a:lnTo>
                    <a:pt x="0" y="13716000"/>
                  </a:lnTo>
                  <a:lnTo>
                    <a:pt x="0" y="0"/>
                  </a:lnTo>
                  <a:close/>
                </a:path>
              </a:pathLst>
            </a:custGeom>
            <a:blipFill>
              <a:blip r:embed="rId2"/>
              <a:stretch>
                <a:fillRect l="0" t="0" r="0" b="0"/>
              </a:stretch>
            </a:blipFill>
          </p:spPr>
        </p:sp>
      </p:grpSp>
      <p:sp>
        <p:nvSpPr>
          <p:cNvPr name="Freeform 4" id="4"/>
          <p:cNvSpPr/>
          <p:nvPr/>
        </p:nvSpPr>
        <p:spPr>
          <a:xfrm flipH="false" flipV="false" rot="0">
            <a:off x="5288519" y="-713911"/>
            <a:ext cx="7710963" cy="7710963"/>
          </a:xfrm>
          <a:custGeom>
            <a:avLst/>
            <a:gdLst/>
            <a:ahLst/>
            <a:cxnLst/>
            <a:rect r="r" b="b" t="t" l="l"/>
            <a:pathLst>
              <a:path h="7710963" w="7710963">
                <a:moveTo>
                  <a:pt x="0" y="0"/>
                </a:moveTo>
                <a:lnTo>
                  <a:pt x="7710962" y="0"/>
                </a:lnTo>
                <a:lnTo>
                  <a:pt x="7710962" y="7710963"/>
                </a:lnTo>
                <a:lnTo>
                  <a:pt x="0" y="7710963"/>
                </a:lnTo>
                <a:lnTo>
                  <a:pt x="0" y="0"/>
                </a:lnTo>
                <a:close/>
              </a:path>
            </a:pathLst>
          </a:custGeom>
          <a:blipFill>
            <a:blip r:embed="rId3"/>
            <a:stretch>
              <a:fillRect l="0" t="0" r="0" b="0"/>
            </a:stretch>
          </a:blipFill>
        </p:spPr>
      </p:sp>
      <p:sp>
        <p:nvSpPr>
          <p:cNvPr name="Freeform 5" id="5"/>
          <p:cNvSpPr/>
          <p:nvPr/>
        </p:nvSpPr>
        <p:spPr>
          <a:xfrm flipH="false" flipV="false" rot="0">
            <a:off x="6536758" y="5838125"/>
            <a:ext cx="5690190" cy="4138320"/>
          </a:xfrm>
          <a:custGeom>
            <a:avLst/>
            <a:gdLst/>
            <a:ahLst/>
            <a:cxnLst/>
            <a:rect r="r" b="b" t="t" l="l"/>
            <a:pathLst>
              <a:path h="4138320" w="5690190">
                <a:moveTo>
                  <a:pt x="0" y="0"/>
                </a:moveTo>
                <a:lnTo>
                  <a:pt x="5690190" y="0"/>
                </a:lnTo>
                <a:lnTo>
                  <a:pt x="5690190" y="4138320"/>
                </a:lnTo>
                <a:lnTo>
                  <a:pt x="0" y="4138320"/>
                </a:lnTo>
                <a:lnTo>
                  <a:pt x="0" y="0"/>
                </a:lnTo>
                <a:close/>
              </a:path>
            </a:pathLst>
          </a:custGeom>
          <a:blipFill>
            <a:blip r:embed="rId4"/>
            <a:stretch>
              <a:fillRect l="0" t="0" r="0" b="0"/>
            </a:stretch>
          </a:blipFill>
        </p:spPr>
      </p:sp>
    </p:spTree>
  </p:cSld>
  <p:clrMapOvr>
    <a:masterClrMapping/>
  </p:clrMapOvr>
</p:sld>
</file>

<file path=ppt/slides/slide3.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grpSp>
        <p:nvGrpSpPr>
          <p:cNvPr name="Group 2" id="2"/>
          <p:cNvGrpSpPr/>
          <p:nvPr/>
        </p:nvGrpSpPr>
        <p:grpSpPr>
          <a:xfrm rot="0">
            <a:off x="-198253" y="-198253"/>
            <a:ext cx="18288000" cy="10287000"/>
            <a:chOff x="0" y="0"/>
            <a:chExt cx="24384000" cy="13716000"/>
          </a:xfrm>
        </p:grpSpPr>
        <p:sp>
          <p:nvSpPr>
            <p:cNvPr name="Freeform 3" id="3" descr="A red and black square with a white border  AI-generated content may be incorrect."/>
            <p:cNvSpPr/>
            <p:nvPr/>
          </p:nvSpPr>
          <p:spPr>
            <a:xfrm flipH="false" flipV="false" rot="0">
              <a:off x="0" y="0"/>
              <a:ext cx="24384000" cy="13716000"/>
            </a:xfrm>
            <a:custGeom>
              <a:avLst/>
              <a:gdLst/>
              <a:ahLst/>
              <a:cxnLst/>
              <a:rect r="r" b="b" t="t" l="l"/>
              <a:pathLst>
                <a:path h="13716000" w="24384000">
                  <a:moveTo>
                    <a:pt x="0" y="0"/>
                  </a:moveTo>
                  <a:lnTo>
                    <a:pt x="24384000" y="0"/>
                  </a:lnTo>
                  <a:lnTo>
                    <a:pt x="24384000" y="13716000"/>
                  </a:lnTo>
                  <a:lnTo>
                    <a:pt x="0" y="13716000"/>
                  </a:lnTo>
                  <a:lnTo>
                    <a:pt x="0" y="0"/>
                  </a:lnTo>
                  <a:close/>
                </a:path>
              </a:pathLst>
            </a:custGeom>
            <a:blipFill>
              <a:blip r:embed="rId2"/>
              <a:stretch>
                <a:fillRect l="0" t="0" r="0" b="0"/>
              </a:stretch>
            </a:blipFill>
          </p:spPr>
        </p:sp>
      </p:grpSp>
      <p:grpSp>
        <p:nvGrpSpPr>
          <p:cNvPr name="Group 4" id="4"/>
          <p:cNvGrpSpPr/>
          <p:nvPr/>
        </p:nvGrpSpPr>
        <p:grpSpPr>
          <a:xfrm rot="0">
            <a:off x="7507700" y="1250661"/>
            <a:ext cx="10055390" cy="1285374"/>
            <a:chOff x="0" y="0"/>
            <a:chExt cx="13407187" cy="1713832"/>
          </a:xfrm>
        </p:grpSpPr>
        <p:sp>
          <p:nvSpPr>
            <p:cNvPr name="Freeform 5" id="5"/>
            <p:cNvSpPr/>
            <p:nvPr/>
          </p:nvSpPr>
          <p:spPr>
            <a:xfrm flipH="false" flipV="false" rot="0">
              <a:off x="0" y="0"/>
              <a:ext cx="13407188" cy="1713837"/>
            </a:xfrm>
            <a:custGeom>
              <a:avLst/>
              <a:gdLst/>
              <a:ahLst/>
              <a:cxnLst/>
              <a:rect r="r" b="b" t="t" l="l"/>
              <a:pathLst>
                <a:path h="1713837" w="13407188">
                  <a:moveTo>
                    <a:pt x="0" y="0"/>
                  </a:moveTo>
                  <a:lnTo>
                    <a:pt x="13407188" y="0"/>
                  </a:lnTo>
                  <a:lnTo>
                    <a:pt x="13407188" y="1713837"/>
                  </a:lnTo>
                  <a:lnTo>
                    <a:pt x="0" y="1713837"/>
                  </a:lnTo>
                  <a:close/>
                </a:path>
              </a:pathLst>
            </a:custGeom>
            <a:blipFill>
              <a:blip r:embed="rId3">
                <a:alphaModFix amt="0"/>
              </a:blip>
              <a:stretch>
                <a:fillRect l="0" t="-102429" r="0" b="-102429"/>
              </a:stretch>
            </a:blipFill>
          </p:spPr>
        </p:sp>
        <p:sp>
          <p:nvSpPr>
            <p:cNvPr name="TextBox 6" id="6"/>
            <p:cNvSpPr txBox="true"/>
            <p:nvPr/>
          </p:nvSpPr>
          <p:spPr>
            <a:xfrm>
              <a:off x="0" y="-57150"/>
              <a:ext cx="13407187" cy="1770982"/>
            </a:xfrm>
            <a:prstGeom prst="rect">
              <a:avLst/>
            </a:prstGeom>
          </p:spPr>
          <p:txBody>
            <a:bodyPr anchor="ctr" rtlCol="false" tIns="0" lIns="0" bIns="0" rIns="0"/>
            <a:lstStyle/>
            <a:p>
              <a:pPr algn="l">
                <a:lnSpc>
                  <a:spcPts val="7128"/>
                </a:lnSpc>
              </a:pPr>
              <a:r>
                <a:rPr lang="en-US" sz="6600">
                  <a:solidFill>
                    <a:srgbClr val="000000"/>
                  </a:solidFill>
                  <a:latin typeface="Avenir"/>
                  <a:ea typeface="Avenir"/>
                  <a:cs typeface="Avenir"/>
                  <a:sym typeface="Avenir"/>
                </a:rPr>
                <a:t>Soutenir Centraide </a:t>
              </a:r>
            </a:p>
          </p:txBody>
        </p:sp>
      </p:grpSp>
      <p:grpSp>
        <p:nvGrpSpPr>
          <p:cNvPr name="Group 7" id="7"/>
          <p:cNvGrpSpPr/>
          <p:nvPr/>
        </p:nvGrpSpPr>
        <p:grpSpPr>
          <a:xfrm rot="0">
            <a:off x="522054" y="1204941"/>
            <a:ext cx="6602658" cy="8493919"/>
            <a:chOff x="0" y="0"/>
            <a:chExt cx="8803545" cy="11325225"/>
          </a:xfrm>
        </p:grpSpPr>
        <p:sp>
          <p:nvSpPr>
            <p:cNvPr name="Freeform 8" id="8"/>
            <p:cNvSpPr/>
            <p:nvPr/>
          </p:nvSpPr>
          <p:spPr>
            <a:xfrm flipH="false" flipV="false" rot="0">
              <a:off x="0" y="0"/>
              <a:ext cx="8803545" cy="11325225"/>
            </a:xfrm>
            <a:custGeom>
              <a:avLst/>
              <a:gdLst/>
              <a:ahLst/>
              <a:cxnLst/>
              <a:rect r="r" b="b" t="t" l="l"/>
              <a:pathLst>
                <a:path h="11325225" w="8803545">
                  <a:moveTo>
                    <a:pt x="0" y="0"/>
                  </a:moveTo>
                  <a:lnTo>
                    <a:pt x="8803545" y="0"/>
                  </a:lnTo>
                  <a:lnTo>
                    <a:pt x="8803545" y="11325225"/>
                  </a:lnTo>
                  <a:lnTo>
                    <a:pt x="0" y="11325225"/>
                  </a:lnTo>
                  <a:lnTo>
                    <a:pt x="0" y="0"/>
                  </a:lnTo>
                  <a:close/>
                </a:path>
              </a:pathLst>
            </a:custGeom>
            <a:blipFill>
              <a:blip r:embed="rId4"/>
              <a:stretch>
                <a:fillRect l="-58887" t="0" r="-34199" b="0"/>
              </a:stretch>
            </a:blipFill>
          </p:spPr>
        </p:sp>
      </p:grpSp>
      <p:sp>
        <p:nvSpPr>
          <p:cNvPr name="TextBox 9" id="9"/>
          <p:cNvSpPr txBox="true"/>
          <p:nvPr/>
        </p:nvSpPr>
        <p:spPr>
          <a:xfrm rot="0">
            <a:off x="7507700" y="2774578"/>
            <a:ext cx="9872510" cy="6350618"/>
          </a:xfrm>
          <a:prstGeom prst="rect">
            <a:avLst/>
          </a:prstGeom>
        </p:spPr>
        <p:txBody>
          <a:bodyPr anchor="t" rtlCol="false" tIns="0" lIns="0" bIns="0" rIns="0">
            <a:spAutoFit/>
          </a:bodyPr>
          <a:lstStyle/>
          <a:p>
            <a:pPr algn="l">
              <a:lnSpc>
                <a:spcPts val="2849"/>
              </a:lnSpc>
            </a:pPr>
            <a:r>
              <a:rPr lang="en-US" sz="2415">
                <a:solidFill>
                  <a:srgbClr val="000000"/>
                </a:solidFill>
                <a:latin typeface="Avenir"/>
                <a:ea typeface="Avenir"/>
                <a:cs typeface="Avenir"/>
                <a:sym typeface="Avenir"/>
              </a:rPr>
              <a:t>Chaqu</a:t>
            </a:r>
            <a:r>
              <a:rPr lang="en-US" sz="2415">
                <a:solidFill>
                  <a:srgbClr val="000000"/>
                </a:solidFill>
                <a:latin typeface="Avenir"/>
                <a:ea typeface="Avenir"/>
                <a:cs typeface="Avenir"/>
                <a:sym typeface="Avenir"/>
              </a:rPr>
              <a:t>e don contribue à créer un changement social durable et à améliorer la vie des gens d'ici. Il génère un impact positif qui se propage dans notre communauté et contribue à bâtir un avenir meilleur.</a:t>
            </a:r>
          </a:p>
          <a:p>
            <a:pPr algn="l">
              <a:lnSpc>
                <a:spcPts val="2850"/>
              </a:lnSpc>
            </a:pPr>
          </a:p>
          <a:p>
            <a:pPr algn="l">
              <a:lnSpc>
                <a:spcPts val="2849"/>
              </a:lnSpc>
            </a:pPr>
            <a:r>
              <a:rPr lang="en-US" sz="2415">
                <a:solidFill>
                  <a:srgbClr val="000000"/>
                </a:solidFill>
                <a:latin typeface="Avenir"/>
                <a:ea typeface="Avenir"/>
                <a:cs typeface="Avenir"/>
                <a:sym typeface="Avenir"/>
              </a:rPr>
              <a:t>En faisa</a:t>
            </a:r>
            <a:r>
              <a:rPr lang="en-US" sz="2415">
                <a:solidFill>
                  <a:srgbClr val="000000"/>
                </a:solidFill>
                <a:latin typeface="Avenir"/>
                <a:ea typeface="Avenir"/>
                <a:cs typeface="Avenir"/>
                <a:sym typeface="Avenir"/>
              </a:rPr>
              <a:t>nt un don à Centraide, vous investissez directement dans votre communauté. Vous permettez à votre famille, à vos amis et à vos voisins d'avoir accès à du soutien lorsqu'ils en ont le plus besoin. Votre don est investi de façon stratégique là où vous vivez, travaillez et élevez votre famille.</a:t>
            </a:r>
          </a:p>
          <a:p>
            <a:pPr algn="l">
              <a:lnSpc>
                <a:spcPts val="2849"/>
              </a:lnSpc>
            </a:pPr>
          </a:p>
          <a:p>
            <a:pPr algn="l">
              <a:lnSpc>
                <a:spcPts val="2849"/>
              </a:lnSpc>
            </a:pPr>
            <a:r>
              <a:rPr lang="en-US" sz="2415">
                <a:solidFill>
                  <a:srgbClr val="000000"/>
                </a:solidFill>
                <a:latin typeface="Avenir"/>
                <a:ea typeface="Avenir"/>
                <a:cs typeface="Avenir"/>
                <a:sym typeface="Avenir"/>
              </a:rPr>
              <a:t>Collecte de fo</a:t>
            </a:r>
            <a:r>
              <a:rPr lang="en-US" sz="2415">
                <a:solidFill>
                  <a:srgbClr val="000000"/>
                </a:solidFill>
                <a:latin typeface="Avenir"/>
                <a:ea typeface="Avenir"/>
                <a:cs typeface="Avenir"/>
                <a:sym typeface="Avenir"/>
              </a:rPr>
              <a:t>nds</a:t>
            </a:r>
          </a:p>
          <a:p>
            <a:pPr algn="l">
              <a:lnSpc>
                <a:spcPts val="2849"/>
              </a:lnSpc>
            </a:pPr>
          </a:p>
          <a:p>
            <a:pPr algn="l">
              <a:lnSpc>
                <a:spcPts val="2849"/>
              </a:lnSpc>
            </a:pPr>
            <a:r>
              <a:rPr lang="en-US" sz="2415">
                <a:solidFill>
                  <a:srgbClr val="000000"/>
                </a:solidFill>
                <a:latin typeface="Avenir"/>
                <a:ea typeface="Avenir"/>
                <a:cs typeface="Avenir"/>
                <a:sym typeface="Avenir"/>
              </a:rPr>
              <a:t>L</a:t>
            </a:r>
            <a:r>
              <a:rPr lang="en-US" sz="2415">
                <a:solidFill>
                  <a:srgbClr val="000000"/>
                </a:solidFill>
                <a:latin typeface="Avenir"/>
                <a:ea typeface="Avenir"/>
                <a:cs typeface="Avenir"/>
                <a:sym typeface="Avenir"/>
              </a:rPr>
              <a:t>es fonds recueillis dans le cadre des campagnes en milieu de travail soutiennent des programmes qui s'attaquent aux causes profondes des enjeux auxquels notre communauté est confrontée.</a:t>
            </a:r>
          </a:p>
          <a:p>
            <a:pPr algn="l">
              <a:lnSpc>
                <a:spcPts val="2782"/>
              </a:lnSpc>
            </a:pPr>
          </a:p>
          <a:p>
            <a:pPr algn="l" marL="437055" indent="-218527" lvl="1">
              <a:lnSpc>
                <a:spcPts val="2086"/>
              </a:lnSpc>
            </a:pPr>
          </a:p>
        </p:txBody>
      </p:sp>
      <p:grpSp>
        <p:nvGrpSpPr>
          <p:cNvPr name="Group 10" id="10"/>
          <p:cNvGrpSpPr/>
          <p:nvPr/>
        </p:nvGrpSpPr>
        <p:grpSpPr>
          <a:xfrm rot="0">
            <a:off x="522054" y="949590"/>
            <a:ext cx="6685619" cy="9004621"/>
            <a:chOff x="0" y="0"/>
            <a:chExt cx="7893050" cy="10630866"/>
          </a:xfrm>
        </p:grpSpPr>
        <p:sp>
          <p:nvSpPr>
            <p:cNvPr name="Freeform 11" id="11"/>
            <p:cNvSpPr/>
            <p:nvPr/>
          </p:nvSpPr>
          <p:spPr>
            <a:xfrm flipH="false" flipV="false" rot="0">
              <a:off x="0" y="0"/>
              <a:ext cx="7893050" cy="10630866"/>
            </a:xfrm>
            <a:custGeom>
              <a:avLst/>
              <a:gdLst/>
              <a:ahLst/>
              <a:cxnLst/>
              <a:rect r="r" b="b" t="t" l="l"/>
              <a:pathLst>
                <a:path h="10630866" w="7893050">
                  <a:moveTo>
                    <a:pt x="0" y="0"/>
                  </a:moveTo>
                  <a:lnTo>
                    <a:pt x="7893050" y="0"/>
                  </a:lnTo>
                  <a:lnTo>
                    <a:pt x="7893050" y="10630866"/>
                  </a:lnTo>
                  <a:lnTo>
                    <a:pt x="0" y="10630866"/>
                  </a:lnTo>
                  <a:lnTo>
                    <a:pt x="0" y="0"/>
                  </a:lnTo>
                  <a:close/>
                </a:path>
              </a:pathLst>
            </a:custGeom>
            <a:blipFill>
              <a:blip r:embed="rId5"/>
              <a:stretch>
                <a:fillRect l="-17688" t="0" r="-30170" b="0"/>
              </a:stretch>
            </a:blipFill>
          </p:spPr>
        </p:sp>
      </p:grpSp>
    </p:spTree>
  </p:cSld>
  <p:clrMapOvr>
    <a:masterClrMapping/>
  </p:clrMapOvr>
</p:sld>
</file>

<file path=ppt/slides/slide4.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TextBox 2" id="2"/>
          <p:cNvSpPr txBox="true"/>
          <p:nvPr/>
        </p:nvSpPr>
        <p:spPr>
          <a:xfrm rot="0">
            <a:off x="1256138" y="5073520"/>
            <a:ext cx="8469630" cy="923925"/>
          </a:xfrm>
          <a:prstGeom prst="rect">
            <a:avLst/>
          </a:prstGeom>
        </p:spPr>
        <p:txBody>
          <a:bodyPr anchor="t" rtlCol="false" tIns="0" lIns="0" bIns="0" rIns="0">
            <a:spAutoFit/>
          </a:bodyPr>
          <a:lstStyle/>
          <a:p>
            <a:pPr algn="l">
              <a:lnSpc>
                <a:spcPts val="6480"/>
              </a:lnSpc>
            </a:pPr>
            <a:r>
              <a:rPr lang="en-US" sz="5400" b="true">
                <a:solidFill>
                  <a:srgbClr val="000000"/>
                </a:solidFill>
                <a:latin typeface="Avenir Bold"/>
                <a:ea typeface="Avenir Bold"/>
                <a:cs typeface="Avenir Bold"/>
                <a:sym typeface="Avenir Bold"/>
              </a:rPr>
              <a:t>C</a:t>
            </a:r>
            <a:r>
              <a:rPr lang="en-US" sz="5400" b="true">
                <a:solidFill>
                  <a:srgbClr val="000000"/>
                </a:solidFill>
                <a:latin typeface="Avenir Bold"/>
                <a:ea typeface="Avenir Bold"/>
                <a:cs typeface="Avenir Bold"/>
                <a:sym typeface="Avenir Bold"/>
              </a:rPr>
              <a:t>OMMENT COMMENCER</a:t>
            </a:r>
          </a:p>
        </p:txBody>
      </p:sp>
      <p:sp>
        <p:nvSpPr>
          <p:cNvPr name="TextBox 3" id="3"/>
          <p:cNvSpPr txBox="true"/>
          <p:nvPr/>
        </p:nvSpPr>
        <p:spPr>
          <a:xfrm rot="0">
            <a:off x="3903442" y="6613522"/>
            <a:ext cx="2303427" cy="2641542"/>
          </a:xfrm>
          <a:prstGeom prst="rect">
            <a:avLst/>
          </a:prstGeom>
        </p:spPr>
        <p:txBody>
          <a:bodyPr anchor="t" rtlCol="false" tIns="0" lIns="0" bIns="0" rIns="0">
            <a:spAutoFit/>
          </a:bodyPr>
          <a:lstStyle/>
          <a:p>
            <a:pPr algn="ctr">
              <a:lnSpc>
                <a:spcPts val="2879"/>
              </a:lnSpc>
            </a:pPr>
            <a:r>
              <a:rPr lang="en-US" b="true" sz="2400" spc="-15" u="sng">
                <a:solidFill>
                  <a:srgbClr val="FF0000"/>
                </a:solidFill>
                <a:latin typeface="Avenir Bold"/>
                <a:ea typeface="Avenir Bold"/>
                <a:cs typeface="Avenir Bold"/>
                <a:sym typeface="Avenir Bold"/>
                <a:hlinkClick r:id="rId2" action="ppaction://hlinksldjump"/>
              </a:rPr>
              <a:t>Préparation de la campagne</a:t>
            </a:r>
          </a:p>
          <a:p>
            <a:pPr algn="ctr">
              <a:lnSpc>
                <a:spcPts val="2520"/>
              </a:lnSpc>
            </a:pPr>
            <a:r>
              <a:rPr lang="en-US" b="true" sz="2100" spc="-12">
                <a:solidFill>
                  <a:srgbClr val="000000"/>
                </a:solidFill>
                <a:latin typeface="Avenir Bold"/>
                <a:ea typeface="Avenir Bold"/>
                <a:cs typeface="Avenir Bold"/>
                <a:sym typeface="Avenir Bold"/>
                <a:hlinkClick r:id="rId2" action="ppaction://hlinksldjump"/>
              </a:rPr>
              <a:t>Mettez</a:t>
            </a:r>
            <a:r>
              <a:rPr lang="en-US" b="true" sz="2100" spc="-12">
                <a:solidFill>
                  <a:srgbClr val="000000"/>
                </a:solidFill>
                <a:latin typeface="Avenir Bold"/>
                <a:ea typeface="Avenir Bold"/>
                <a:cs typeface="Avenir Bold"/>
                <a:sym typeface="Avenir Bold"/>
                <a:hlinkClick r:id="rId2" action="ppaction://hlinksldjump"/>
              </a:rPr>
              <a:t> toutes les chances d</a:t>
            </a:r>
            <a:r>
              <a:rPr lang="en-US" b="true" sz="2100" spc="-12">
                <a:solidFill>
                  <a:srgbClr val="000000"/>
                </a:solidFill>
                <a:latin typeface="Avenir Bold"/>
                <a:ea typeface="Avenir Bold"/>
                <a:cs typeface="Avenir Bold"/>
                <a:sym typeface="Avenir Bold"/>
                <a:hlinkClick r:id="rId2" action="ppaction://hlinksldjump"/>
              </a:rPr>
              <a:t>e votre côté pour assurer le succès de votre campagne.</a:t>
            </a:r>
          </a:p>
          <a:p>
            <a:pPr algn="ctr">
              <a:lnSpc>
                <a:spcPts val="2320"/>
              </a:lnSpc>
            </a:pPr>
          </a:p>
        </p:txBody>
      </p:sp>
      <p:sp>
        <p:nvSpPr>
          <p:cNvPr name="TextBox 4" id="4"/>
          <p:cNvSpPr txBox="true"/>
          <p:nvPr/>
        </p:nvSpPr>
        <p:spPr>
          <a:xfrm rot="0">
            <a:off x="6970481" y="6613522"/>
            <a:ext cx="2173519" cy="2498667"/>
          </a:xfrm>
          <a:prstGeom prst="rect">
            <a:avLst/>
          </a:prstGeom>
        </p:spPr>
        <p:txBody>
          <a:bodyPr anchor="t" rtlCol="false" tIns="0" lIns="0" bIns="0" rIns="0">
            <a:spAutoFit/>
          </a:bodyPr>
          <a:lstStyle/>
          <a:p>
            <a:pPr algn="ctr">
              <a:lnSpc>
                <a:spcPts val="2879"/>
              </a:lnSpc>
            </a:pPr>
            <a:r>
              <a:rPr lang="en-US" b="true" sz="2400" spc="-14" u="sng">
                <a:solidFill>
                  <a:srgbClr val="FF0000"/>
                </a:solidFill>
                <a:latin typeface="Avenir Bold"/>
                <a:ea typeface="Avenir Bold"/>
                <a:cs typeface="Avenir Bold"/>
                <a:sym typeface="Avenir Bold"/>
                <a:hlinkClick r:id="rId3" action="ppaction://hlinksldjump"/>
              </a:rPr>
              <a:t>Lancement de la </a:t>
            </a:r>
            <a:r>
              <a:rPr lang="en-US" b="true" sz="2400" spc="-14" u="sng">
                <a:solidFill>
                  <a:srgbClr val="FF0000"/>
                </a:solidFill>
                <a:latin typeface="Avenir Bold"/>
                <a:ea typeface="Avenir Bold"/>
                <a:cs typeface="Avenir Bold"/>
                <a:sym typeface="Avenir Bold"/>
                <a:hlinkClick r:id="rId3" action="ppaction://hlinksldjump"/>
              </a:rPr>
              <a:t>campagne</a:t>
            </a:r>
          </a:p>
          <a:p>
            <a:pPr algn="ctr">
              <a:lnSpc>
                <a:spcPts val="2320"/>
              </a:lnSpc>
            </a:pPr>
            <a:r>
              <a:rPr lang="en-US" b="true" sz="2100" spc="-13">
                <a:solidFill>
                  <a:srgbClr val="000000"/>
                </a:solidFill>
                <a:latin typeface="Avenir Bold"/>
                <a:ea typeface="Avenir Bold"/>
                <a:cs typeface="Avenir Bold"/>
                <a:sym typeface="Avenir Bold"/>
                <a:hlinkClick r:id="rId3" action="ppaction://hlinksldjump"/>
              </a:rPr>
              <a:t>Informez, mobilisez et amusez-vous pour faire de votre campagne un succès.</a:t>
            </a:r>
          </a:p>
        </p:txBody>
      </p:sp>
      <p:sp>
        <p:nvSpPr>
          <p:cNvPr name="TextBox 5" id="5"/>
          <p:cNvSpPr txBox="true"/>
          <p:nvPr/>
        </p:nvSpPr>
        <p:spPr>
          <a:xfrm rot="0">
            <a:off x="9943005" y="6636001"/>
            <a:ext cx="1869758" cy="1843347"/>
          </a:xfrm>
          <a:prstGeom prst="rect">
            <a:avLst/>
          </a:prstGeom>
        </p:spPr>
        <p:txBody>
          <a:bodyPr anchor="t" rtlCol="false" tIns="0" lIns="0" bIns="0" rIns="0">
            <a:spAutoFit/>
          </a:bodyPr>
          <a:lstStyle/>
          <a:p>
            <a:pPr algn="ctr">
              <a:lnSpc>
                <a:spcPts val="2550"/>
              </a:lnSpc>
            </a:pPr>
            <a:r>
              <a:rPr lang="en-US" b="true" sz="2400" spc="-15" u="sng">
                <a:solidFill>
                  <a:srgbClr val="FF0000"/>
                </a:solidFill>
                <a:latin typeface="Avenir Bold"/>
                <a:ea typeface="Avenir Bold"/>
                <a:cs typeface="Avenir Bold"/>
                <a:sym typeface="Avenir Bold"/>
              </a:rPr>
              <a:t>Clôture de la campagne</a:t>
            </a:r>
          </a:p>
          <a:p>
            <a:pPr algn="ctr">
              <a:lnSpc>
                <a:spcPts val="2320"/>
              </a:lnSpc>
            </a:pPr>
            <a:r>
              <a:rPr lang="en-US" b="true" sz="2100" spc="-15">
                <a:solidFill>
                  <a:srgbClr val="000000"/>
                </a:solidFill>
                <a:latin typeface="Avenir Bold"/>
                <a:ea typeface="Avenir Bold"/>
                <a:cs typeface="Avenir Bold"/>
                <a:sym typeface="Avenir Bold"/>
              </a:rPr>
              <a:t>Célébrez le succès de votre campagne!</a:t>
            </a:r>
          </a:p>
        </p:txBody>
      </p:sp>
      <p:sp>
        <p:nvSpPr>
          <p:cNvPr name="TextBox 6" id="6"/>
          <p:cNvSpPr txBox="true"/>
          <p:nvPr/>
        </p:nvSpPr>
        <p:spPr>
          <a:xfrm rot="0">
            <a:off x="12612862" y="6607426"/>
            <a:ext cx="1682115" cy="2498667"/>
          </a:xfrm>
          <a:prstGeom prst="rect">
            <a:avLst/>
          </a:prstGeom>
        </p:spPr>
        <p:txBody>
          <a:bodyPr anchor="t" rtlCol="false" tIns="0" lIns="0" bIns="0" rIns="0">
            <a:spAutoFit/>
          </a:bodyPr>
          <a:lstStyle/>
          <a:p>
            <a:pPr algn="ctr">
              <a:lnSpc>
                <a:spcPts val="2879"/>
              </a:lnSpc>
            </a:pPr>
            <a:r>
              <a:rPr lang="en-US" b="true" sz="2400" spc="-15" u="sng">
                <a:solidFill>
                  <a:srgbClr val="FF0000"/>
                </a:solidFill>
                <a:latin typeface="Avenir Bold"/>
                <a:ea typeface="Avenir Bold"/>
                <a:cs typeface="Avenir Bold"/>
                <a:sym typeface="Avenir Bold"/>
                <a:hlinkClick r:id="rId4" action="ppaction://hlinksldjump"/>
              </a:rPr>
              <a:t>Outils pratiques</a:t>
            </a:r>
          </a:p>
          <a:p>
            <a:pPr algn="ctr">
              <a:lnSpc>
                <a:spcPts val="2320"/>
              </a:lnSpc>
            </a:pPr>
            <a:r>
              <a:rPr lang="en-US" b="true" sz="2100" spc="-15">
                <a:solidFill>
                  <a:srgbClr val="000000"/>
                </a:solidFill>
                <a:latin typeface="Avenir Bold"/>
                <a:ea typeface="Avenir Bold"/>
                <a:cs typeface="Avenir Bold"/>
                <a:sym typeface="Avenir Bold"/>
                <a:hlinkClick r:id="rId4" action="ppaction://hlinksldjump"/>
              </a:rPr>
              <a:t>Accédez à des outils et à des modèles pour vous accompagner</a:t>
            </a:r>
          </a:p>
        </p:txBody>
      </p:sp>
      <p:grpSp>
        <p:nvGrpSpPr>
          <p:cNvPr name="Group 7" id="7"/>
          <p:cNvGrpSpPr/>
          <p:nvPr/>
        </p:nvGrpSpPr>
        <p:grpSpPr>
          <a:xfrm rot="0">
            <a:off x="0" y="0"/>
            <a:ext cx="18272103" cy="4864398"/>
            <a:chOff x="0" y="0"/>
            <a:chExt cx="24362804" cy="6485865"/>
          </a:xfrm>
        </p:grpSpPr>
        <p:sp>
          <p:nvSpPr>
            <p:cNvPr name="Freeform 8" id="8"/>
            <p:cNvSpPr/>
            <p:nvPr/>
          </p:nvSpPr>
          <p:spPr>
            <a:xfrm flipH="false" flipV="false" rot="0">
              <a:off x="0" y="0"/>
              <a:ext cx="24362790" cy="6485890"/>
            </a:xfrm>
            <a:custGeom>
              <a:avLst/>
              <a:gdLst/>
              <a:ahLst/>
              <a:cxnLst/>
              <a:rect r="r" b="b" t="t" l="l"/>
              <a:pathLst>
                <a:path h="6485890" w="24362790">
                  <a:moveTo>
                    <a:pt x="0" y="0"/>
                  </a:moveTo>
                  <a:lnTo>
                    <a:pt x="24362790" y="0"/>
                  </a:lnTo>
                  <a:lnTo>
                    <a:pt x="24362790" y="6485890"/>
                  </a:lnTo>
                  <a:lnTo>
                    <a:pt x="0" y="6485890"/>
                  </a:lnTo>
                  <a:lnTo>
                    <a:pt x="0" y="0"/>
                  </a:lnTo>
                  <a:close/>
                </a:path>
              </a:pathLst>
            </a:custGeom>
            <a:blipFill>
              <a:blip r:embed="rId5"/>
              <a:stretch>
                <a:fillRect l="0" t="-35472" r="0" b="-115173"/>
              </a:stretch>
            </a:blipFill>
          </p:spPr>
        </p:sp>
      </p:grpSp>
      <p:sp>
        <p:nvSpPr>
          <p:cNvPr name="TextBox 9" id="9"/>
          <p:cNvSpPr txBox="true"/>
          <p:nvPr/>
        </p:nvSpPr>
        <p:spPr>
          <a:xfrm rot="0">
            <a:off x="1105291" y="6613522"/>
            <a:ext cx="2034540" cy="2498667"/>
          </a:xfrm>
          <a:prstGeom prst="rect">
            <a:avLst/>
          </a:prstGeom>
        </p:spPr>
        <p:txBody>
          <a:bodyPr anchor="t" rtlCol="false" tIns="0" lIns="0" bIns="0" rIns="0">
            <a:spAutoFit/>
          </a:bodyPr>
          <a:lstStyle/>
          <a:p>
            <a:pPr algn="ctr">
              <a:lnSpc>
                <a:spcPts val="2879"/>
              </a:lnSpc>
            </a:pPr>
            <a:r>
              <a:rPr lang="en-US" b="true" sz="2400" spc="-15" u="sng">
                <a:solidFill>
                  <a:srgbClr val="FF0000"/>
                </a:solidFill>
                <a:latin typeface="Avenir Bold"/>
                <a:ea typeface="Avenir Bold"/>
                <a:cs typeface="Avenir Bold"/>
                <a:sym typeface="Avenir Bold"/>
                <a:hlinkClick r:id="rId6" action="ppaction://hlinksldjump"/>
              </a:rPr>
              <a:t>Bénévoles de la campagne</a:t>
            </a:r>
          </a:p>
          <a:p>
            <a:pPr algn="ctr">
              <a:lnSpc>
                <a:spcPts val="2320"/>
              </a:lnSpc>
            </a:pPr>
            <a:r>
              <a:rPr lang="en-US" b="true" sz="2100" spc="-13">
                <a:solidFill>
                  <a:srgbClr val="000000"/>
                </a:solidFill>
                <a:latin typeface="Avenir Bold"/>
                <a:ea typeface="Avenir Bold"/>
                <a:cs typeface="Avenir Bold"/>
                <a:sym typeface="Avenir Bold"/>
                <a:hlinkClick r:id="rId6" action="ppaction://hlinksldjump"/>
              </a:rPr>
              <a:t>Recrutez des personnes clés pour vous aider à mener votre campagne avec succès.</a:t>
            </a:r>
          </a:p>
        </p:txBody>
      </p:sp>
    </p:spTree>
  </p:cSld>
  <p:clrMapOvr>
    <a:masterClrMapping/>
  </p:clrMapOvr>
</p:sld>
</file>

<file path=ppt/slides/slide5.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grpSp>
        <p:nvGrpSpPr>
          <p:cNvPr name="Group 2" id="2"/>
          <p:cNvGrpSpPr/>
          <p:nvPr/>
        </p:nvGrpSpPr>
        <p:grpSpPr>
          <a:xfrm rot="0">
            <a:off x="0" y="0"/>
            <a:ext cx="10362714" cy="10307469"/>
            <a:chOff x="0" y="0"/>
            <a:chExt cx="13816952" cy="13743292"/>
          </a:xfrm>
        </p:grpSpPr>
        <p:sp>
          <p:nvSpPr>
            <p:cNvPr name="Freeform 3" id="3" descr="A group of people looking down  AI-generated content may be incorrect."/>
            <p:cNvSpPr/>
            <p:nvPr/>
          </p:nvSpPr>
          <p:spPr>
            <a:xfrm flipH="false" flipV="false" rot="0">
              <a:off x="0" y="0"/>
              <a:ext cx="13816964" cy="13743305"/>
            </a:xfrm>
            <a:custGeom>
              <a:avLst/>
              <a:gdLst/>
              <a:ahLst/>
              <a:cxnLst/>
              <a:rect r="r" b="b" t="t" l="l"/>
              <a:pathLst>
                <a:path h="13743305" w="13816964">
                  <a:moveTo>
                    <a:pt x="0" y="0"/>
                  </a:moveTo>
                  <a:lnTo>
                    <a:pt x="13816964" y="0"/>
                  </a:lnTo>
                  <a:lnTo>
                    <a:pt x="13816964" y="13743305"/>
                  </a:lnTo>
                  <a:lnTo>
                    <a:pt x="0" y="13743305"/>
                  </a:lnTo>
                  <a:lnTo>
                    <a:pt x="0" y="0"/>
                  </a:lnTo>
                  <a:close/>
                </a:path>
              </a:pathLst>
            </a:custGeom>
            <a:blipFill>
              <a:blip r:embed="rId2"/>
              <a:stretch>
                <a:fillRect l="0" t="0" r="-17" b="0"/>
              </a:stretch>
            </a:blipFill>
          </p:spPr>
        </p:sp>
      </p:grpSp>
      <p:grpSp>
        <p:nvGrpSpPr>
          <p:cNvPr name="Group 4" id="4"/>
          <p:cNvGrpSpPr/>
          <p:nvPr/>
        </p:nvGrpSpPr>
        <p:grpSpPr>
          <a:xfrm rot="0">
            <a:off x="1" y="0"/>
            <a:ext cx="18288000" cy="10287000"/>
            <a:chOff x="0" y="0"/>
            <a:chExt cx="24384000" cy="13716000"/>
          </a:xfrm>
        </p:grpSpPr>
        <p:sp>
          <p:nvSpPr>
            <p:cNvPr name="Freeform 5" id="5"/>
            <p:cNvSpPr/>
            <p:nvPr/>
          </p:nvSpPr>
          <p:spPr>
            <a:xfrm flipH="false" flipV="false" rot="0">
              <a:off x="0" y="0"/>
              <a:ext cx="24384000" cy="13716000"/>
            </a:xfrm>
            <a:custGeom>
              <a:avLst/>
              <a:gdLst/>
              <a:ahLst/>
              <a:cxnLst/>
              <a:rect r="r" b="b" t="t" l="l"/>
              <a:pathLst>
                <a:path h="13716000" w="24384000">
                  <a:moveTo>
                    <a:pt x="0" y="0"/>
                  </a:moveTo>
                  <a:lnTo>
                    <a:pt x="24384000" y="0"/>
                  </a:lnTo>
                  <a:lnTo>
                    <a:pt x="24384000" y="13716000"/>
                  </a:lnTo>
                  <a:lnTo>
                    <a:pt x="0" y="13716000"/>
                  </a:lnTo>
                  <a:lnTo>
                    <a:pt x="0" y="0"/>
                  </a:lnTo>
                  <a:close/>
                </a:path>
              </a:pathLst>
            </a:custGeom>
            <a:blipFill>
              <a:blip r:embed="rId3"/>
              <a:stretch>
                <a:fillRect l="0" t="0" r="0" b="0"/>
              </a:stretch>
            </a:blipFill>
          </p:spPr>
        </p:sp>
      </p:grpSp>
      <p:grpSp>
        <p:nvGrpSpPr>
          <p:cNvPr name="Group 6" id="6"/>
          <p:cNvGrpSpPr/>
          <p:nvPr/>
        </p:nvGrpSpPr>
        <p:grpSpPr>
          <a:xfrm rot="0">
            <a:off x="12339437" y="1891189"/>
            <a:ext cx="5282651" cy="3252310"/>
            <a:chOff x="0" y="0"/>
            <a:chExt cx="7043534" cy="4336414"/>
          </a:xfrm>
        </p:grpSpPr>
        <p:sp>
          <p:nvSpPr>
            <p:cNvPr name="Freeform 7" id="7"/>
            <p:cNvSpPr/>
            <p:nvPr/>
          </p:nvSpPr>
          <p:spPr>
            <a:xfrm flipH="false" flipV="false" rot="0">
              <a:off x="0" y="0"/>
              <a:ext cx="7043528" cy="4336413"/>
            </a:xfrm>
            <a:custGeom>
              <a:avLst/>
              <a:gdLst/>
              <a:ahLst/>
              <a:cxnLst/>
              <a:rect r="r" b="b" t="t" l="l"/>
              <a:pathLst>
                <a:path h="4336413" w="7043528">
                  <a:moveTo>
                    <a:pt x="0" y="0"/>
                  </a:moveTo>
                  <a:lnTo>
                    <a:pt x="7043528" y="0"/>
                  </a:lnTo>
                  <a:lnTo>
                    <a:pt x="7043528" y="4336413"/>
                  </a:lnTo>
                  <a:lnTo>
                    <a:pt x="0" y="4336413"/>
                  </a:lnTo>
                  <a:close/>
                </a:path>
              </a:pathLst>
            </a:custGeom>
            <a:blipFill>
              <a:blip r:embed="rId4">
                <a:alphaModFix amt="0"/>
              </a:blip>
              <a:stretch>
                <a:fillRect l="-28991" t="0" r="-28991" b="0"/>
              </a:stretch>
            </a:blipFill>
          </p:spPr>
        </p:sp>
        <p:sp>
          <p:nvSpPr>
            <p:cNvPr name="TextBox 8" id="8"/>
            <p:cNvSpPr txBox="true"/>
            <p:nvPr/>
          </p:nvSpPr>
          <p:spPr>
            <a:xfrm>
              <a:off x="0" y="-57150"/>
              <a:ext cx="7043534" cy="4393564"/>
            </a:xfrm>
            <a:prstGeom prst="rect">
              <a:avLst/>
            </a:prstGeom>
          </p:spPr>
          <p:txBody>
            <a:bodyPr anchor="b" rtlCol="false" tIns="0" lIns="0" bIns="0" rIns="0"/>
            <a:lstStyle/>
            <a:p>
              <a:pPr algn="ctr">
                <a:lnSpc>
                  <a:spcPts val="7128"/>
                </a:lnSpc>
              </a:pPr>
              <a:r>
                <a:rPr lang="en-US" sz="6600" b="true">
                  <a:solidFill>
                    <a:srgbClr val="000000"/>
                  </a:solidFill>
                  <a:latin typeface="Avenir Bold"/>
                  <a:ea typeface="Avenir Bold"/>
                  <a:cs typeface="Avenir Bold"/>
                  <a:sym typeface="Avenir Bold"/>
                </a:rPr>
                <a:t>Bénévoles de la c</a:t>
              </a:r>
              <a:r>
                <a:rPr lang="en-US" sz="6600" b="true">
                  <a:solidFill>
                    <a:srgbClr val="000000"/>
                  </a:solidFill>
                  <a:latin typeface="Avenir Bold"/>
                  <a:ea typeface="Avenir Bold"/>
                  <a:cs typeface="Avenir Bold"/>
                  <a:sym typeface="Avenir Bold"/>
                </a:rPr>
                <a:t>ampagne</a:t>
              </a:r>
            </a:p>
          </p:txBody>
        </p:sp>
      </p:grpSp>
      <p:sp>
        <p:nvSpPr>
          <p:cNvPr name="Freeform 9" id="9"/>
          <p:cNvSpPr/>
          <p:nvPr/>
        </p:nvSpPr>
        <p:spPr>
          <a:xfrm flipH="false" flipV="false" rot="0">
            <a:off x="12586018" y="5746362"/>
            <a:ext cx="4702741" cy="3420175"/>
          </a:xfrm>
          <a:custGeom>
            <a:avLst/>
            <a:gdLst/>
            <a:ahLst/>
            <a:cxnLst/>
            <a:rect r="r" b="b" t="t" l="l"/>
            <a:pathLst>
              <a:path h="3420175" w="4702741">
                <a:moveTo>
                  <a:pt x="0" y="0"/>
                </a:moveTo>
                <a:lnTo>
                  <a:pt x="4702741" y="0"/>
                </a:lnTo>
                <a:lnTo>
                  <a:pt x="4702741" y="3420176"/>
                </a:lnTo>
                <a:lnTo>
                  <a:pt x="0" y="3420176"/>
                </a:lnTo>
                <a:lnTo>
                  <a:pt x="0" y="0"/>
                </a:lnTo>
                <a:close/>
              </a:path>
            </a:pathLst>
          </a:custGeom>
          <a:blipFill>
            <a:blip r:embed="rId5"/>
            <a:stretch>
              <a:fillRect l="0" t="0" r="0" b="0"/>
            </a:stretch>
          </a:blipFill>
        </p:spPr>
      </p:sp>
    </p:spTree>
  </p:cSld>
  <p:clrMapOvr>
    <a:masterClrMapping/>
  </p:clrMapOvr>
</p:sld>
</file>

<file path=ppt/slides/slide6.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grpSp>
        <p:nvGrpSpPr>
          <p:cNvPr name="Group 2" id="2"/>
          <p:cNvGrpSpPr/>
          <p:nvPr/>
        </p:nvGrpSpPr>
        <p:grpSpPr>
          <a:xfrm rot="0">
            <a:off x="0" y="0"/>
            <a:ext cx="18288000" cy="10287000"/>
            <a:chOff x="0" y="0"/>
            <a:chExt cx="24384000" cy="13716000"/>
          </a:xfrm>
        </p:grpSpPr>
        <p:sp>
          <p:nvSpPr>
            <p:cNvPr name="Freeform 3" id="3" descr="A black background with a black square  AI-generated content may be incorrect."/>
            <p:cNvSpPr/>
            <p:nvPr/>
          </p:nvSpPr>
          <p:spPr>
            <a:xfrm flipH="false" flipV="false" rot="0">
              <a:off x="0" y="0"/>
              <a:ext cx="24384000" cy="13716000"/>
            </a:xfrm>
            <a:custGeom>
              <a:avLst/>
              <a:gdLst/>
              <a:ahLst/>
              <a:cxnLst/>
              <a:rect r="r" b="b" t="t" l="l"/>
              <a:pathLst>
                <a:path h="13716000" w="24384000">
                  <a:moveTo>
                    <a:pt x="0" y="0"/>
                  </a:moveTo>
                  <a:lnTo>
                    <a:pt x="24384000" y="0"/>
                  </a:lnTo>
                  <a:lnTo>
                    <a:pt x="24384000" y="13716000"/>
                  </a:lnTo>
                  <a:lnTo>
                    <a:pt x="0" y="13716000"/>
                  </a:lnTo>
                  <a:lnTo>
                    <a:pt x="0" y="0"/>
                  </a:lnTo>
                  <a:close/>
                </a:path>
              </a:pathLst>
            </a:custGeom>
            <a:blipFill>
              <a:blip r:embed="rId2"/>
              <a:stretch>
                <a:fillRect l="0" t="0" r="0" b="0"/>
              </a:stretch>
            </a:blipFill>
          </p:spPr>
        </p:sp>
      </p:grpSp>
      <p:sp>
        <p:nvSpPr>
          <p:cNvPr name="TextBox 4" id="4"/>
          <p:cNvSpPr txBox="true"/>
          <p:nvPr/>
        </p:nvSpPr>
        <p:spPr>
          <a:xfrm rot="0">
            <a:off x="711739" y="615429"/>
            <a:ext cx="10470595" cy="778916"/>
          </a:xfrm>
          <a:prstGeom prst="rect">
            <a:avLst/>
          </a:prstGeom>
        </p:spPr>
        <p:txBody>
          <a:bodyPr anchor="t" rtlCol="false" tIns="0" lIns="0" bIns="0" rIns="0">
            <a:spAutoFit/>
          </a:bodyPr>
          <a:lstStyle/>
          <a:p>
            <a:pPr algn="l">
              <a:lnSpc>
                <a:spcPts val="5248"/>
              </a:lnSpc>
            </a:pPr>
            <a:r>
              <a:rPr lang="en-US" sz="4859" b="true">
                <a:solidFill>
                  <a:srgbClr val="000000"/>
                </a:solidFill>
                <a:latin typeface="Avenir Bold"/>
                <a:ea typeface="Avenir Bold"/>
                <a:cs typeface="Avenir Bold"/>
                <a:sym typeface="Avenir Bold"/>
              </a:rPr>
              <a:t>Recrutez votre équipe de bénévoles</a:t>
            </a:r>
          </a:p>
        </p:txBody>
      </p:sp>
      <p:sp>
        <p:nvSpPr>
          <p:cNvPr name="TextBox 5" id="5"/>
          <p:cNvSpPr txBox="true"/>
          <p:nvPr/>
        </p:nvSpPr>
        <p:spPr>
          <a:xfrm rot="0">
            <a:off x="711739" y="2066452"/>
            <a:ext cx="16864522" cy="5529846"/>
          </a:xfrm>
          <a:prstGeom prst="rect">
            <a:avLst/>
          </a:prstGeom>
        </p:spPr>
        <p:txBody>
          <a:bodyPr anchor="t" rtlCol="false" tIns="0" lIns="0" bIns="0" rIns="0">
            <a:spAutoFit/>
          </a:bodyPr>
          <a:lstStyle/>
          <a:p>
            <a:pPr algn="l">
              <a:lnSpc>
                <a:spcPts val="2752"/>
              </a:lnSpc>
            </a:pPr>
            <a:r>
              <a:rPr lang="en-US" sz="3185" b="true">
                <a:solidFill>
                  <a:srgbClr val="E31D1A"/>
                </a:solidFill>
                <a:latin typeface="Avenir Bold"/>
                <a:ea typeface="Avenir Bold"/>
                <a:cs typeface="Avenir Bold"/>
                <a:sym typeface="Avenir Bold"/>
              </a:rPr>
              <a:t>L</a:t>
            </a:r>
            <a:r>
              <a:rPr lang="en-US" sz="3185" b="true">
                <a:solidFill>
                  <a:srgbClr val="E31D1A"/>
                </a:solidFill>
                <a:latin typeface="Avenir Bold"/>
                <a:ea typeface="Avenir Bold"/>
                <a:cs typeface="Avenir Bold"/>
                <a:sym typeface="Avenir Bold"/>
              </a:rPr>
              <a:t>es bénévoles sont au cœur du succès de toute campagne d</a:t>
            </a:r>
            <a:r>
              <a:rPr lang="en-US" sz="3185" b="true">
                <a:solidFill>
                  <a:srgbClr val="E31D1A"/>
                </a:solidFill>
                <a:latin typeface="Avenir Bold"/>
                <a:ea typeface="Avenir Bold"/>
                <a:cs typeface="Avenir Bold"/>
                <a:sym typeface="Avenir Bold"/>
              </a:rPr>
              <a:t>e dons en milieu de travail.</a:t>
            </a:r>
          </a:p>
          <a:p>
            <a:pPr algn="l">
              <a:lnSpc>
                <a:spcPts val="2004"/>
              </a:lnSpc>
            </a:pPr>
          </a:p>
          <a:p>
            <a:pPr algn="l">
              <a:lnSpc>
                <a:spcPts val="2285"/>
              </a:lnSpc>
            </a:pPr>
            <a:r>
              <a:rPr lang="en-US" sz="2644">
                <a:solidFill>
                  <a:srgbClr val="000000"/>
                </a:solidFill>
                <a:latin typeface="Avenir"/>
                <a:ea typeface="Avenir"/>
                <a:cs typeface="Avenir"/>
                <a:sym typeface="Avenir"/>
              </a:rPr>
              <a:t>Ils apportent un soutien essentiel dans l'ensemble de votre organisation et contribuent à mobiliser leurs collègues autour de la campagne. Leur engagement permet d'offrir à chacun la possibilité de participer, que votre campagne soit virtuelle, en personne ou en mode hybride.</a:t>
            </a:r>
          </a:p>
          <a:p>
            <a:pPr algn="l">
              <a:lnSpc>
                <a:spcPts val="2285"/>
              </a:lnSpc>
            </a:pPr>
            <a:r>
              <a:rPr lang="en-US" sz="2644">
                <a:solidFill>
                  <a:srgbClr val="000000"/>
                </a:solidFill>
                <a:latin typeface="Avenir"/>
                <a:ea typeface="Avenir"/>
                <a:cs typeface="Avenir"/>
                <a:sym typeface="Avenir"/>
              </a:rPr>
              <a:t>Participer à une campagne de Centraide est une expérience de bénévolat unique. C'est une occasion de développer de nouvelles compétences, de rencontrer des collègues de différents secteurs et de contribuer à une initiative qui améliore concrètement la vie des gens de notre communauté.</a:t>
            </a:r>
          </a:p>
          <a:p>
            <a:pPr algn="l">
              <a:lnSpc>
                <a:spcPts val="2285"/>
              </a:lnSpc>
            </a:pPr>
            <a:r>
              <a:rPr lang="en-US" sz="2644">
                <a:solidFill>
                  <a:srgbClr val="000000"/>
                </a:solidFill>
                <a:latin typeface="Avenir"/>
                <a:ea typeface="Avenir"/>
                <a:cs typeface="Avenir"/>
                <a:sym typeface="Avenir"/>
              </a:rPr>
              <a:t>Pour mener une campagne exemplaire, nous vous recommandons de confier certains rôles clés à des bénévoles.</a:t>
            </a:r>
          </a:p>
          <a:p>
            <a:pPr algn="l">
              <a:lnSpc>
                <a:spcPts val="2285"/>
              </a:lnSpc>
            </a:pPr>
          </a:p>
          <a:p>
            <a:pPr algn="l">
              <a:lnSpc>
                <a:spcPts val="2285"/>
              </a:lnSpc>
            </a:pPr>
            <a:r>
              <a:rPr lang="en-US" sz="2644">
                <a:solidFill>
                  <a:srgbClr val="000000"/>
                </a:solidFill>
                <a:latin typeface="Avenir"/>
                <a:ea typeface="Avenir"/>
                <a:cs typeface="Avenir"/>
                <a:sym typeface="Avenir"/>
              </a:rPr>
              <a:t>En plus des rôles présentés dans les pages suivantes, vous pourriez également envisager les responsabilités suivantes :</a:t>
            </a:r>
          </a:p>
          <a:p>
            <a:pPr algn="l">
              <a:lnSpc>
                <a:spcPts val="2285"/>
              </a:lnSpc>
            </a:pPr>
            <a:r>
              <a:rPr lang="en-US" sz="2644">
                <a:solidFill>
                  <a:srgbClr val="000000"/>
                </a:solidFill>
                <a:latin typeface="Avenir"/>
                <a:ea typeface="Avenir"/>
                <a:cs typeface="Avenir"/>
                <a:sym typeface="Avenir"/>
              </a:rPr>
              <a:t>• Respo</a:t>
            </a:r>
            <a:r>
              <a:rPr lang="en-US" sz="2644">
                <a:solidFill>
                  <a:srgbClr val="000000"/>
                </a:solidFill>
                <a:latin typeface="Avenir"/>
                <a:ea typeface="Avenir"/>
                <a:cs typeface="Avenir"/>
                <a:sym typeface="Avenir"/>
              </a:rPr>
              <a:t>nsable des dons en ligne</a:t>
            </a:r>
          </a:p>
          <a:p>
            <a:pPr algn="l">
              <a:lnSpc>
                <a:spcPts val="2285"/>
              </a:lnSpc>
            </a:pPr>
            <a:r>
              <a:rPr lang="en-US" sz="2644">
                <a:solidFill>
                  <a:srgbClr val="000000"/>
                </a:solidFill>
                <a:latin typeface="Avenir"/>
                <a:ea typeface="Avenir"/>
                <a:cs typeface="Avenir"/>
                <a:sym typeface="Avenir"/>
              </a:rPr>
              <a:t>• Responsable des événements spéciaux</a:t>
            </a:r>
          </a:p>
          <a:p>
            <a:pPr algn="l">
              <a:lnSpc>
                <a:spcPts val="2285"/>
              </a:lnSpc>
            </a:pPr>
            <a:r>
              <a:rPr lang="en-US" sz="2644">
                <a:solidFill>
                  <a:srgbClr val="000000"/>
                </a:solidFill>
                <a:latin typeface="Avenir"/>
                <a:ea typeface="Avenir"/>
                <a:cs typeface="Avenir"/>
                <a:sym typeface="Avenir"/>
              </a:rPr>
              <a:t>• Responsable des dons de leadership</a:t>
            </a:r>
          </a:p>
          <a:p>
            <a:pPr algn="l">
              <a:lnSpc>
                <a:spcPts val="2285"/>
              </a:lnSpc>
            </a:pPr>
            <a:r>
              <a:rPr lang="en-US" sz="2644">
                <a:solidFill>
                  <a:srgbClr val="000000"/>
                </a:solidFill>
                <a:latin typeface="Avenir"/>
                <a:ea typeface="Avenir"/>
                <a:cs typeface="Avenir"/>
                <a:sym typeface="Avenir"/>
              </a:rPr>
              <a:t>• Personne-ressource auprès des retraités</a:t>
            </a:r>
          </a:p>
          <a:p>
            <a:pPr algn="l">
              <a:lnSpc>
                <a:spcPts val="2285"/>
              </a:lnSpc>
            </a:pPr>
            <a:r>
              <a:rPr lang="en-US" sz="2644">
                <a:solidFill>
                  <a:srgbClr val="000000"/>
                </a:solidFill>
                <a:latin typeface="Avenir"/>
                <a:ea typeface="Avenir"/>
                <a:cs typeface="Avenir"/>
                <a:sym typeface="Avenir"/>
              </a:rPr>
              <a:t>• Représentant(e) des technologies de l'information</a:t>
            </a:r>
          </a:p>
          <a:p>
            <a:pPr algn="l">
              <a:lnSpc>
                <a:spcPts val="2004"/>
              </a:lnSpc>
            </a:pPr>
          </a:p>
        </p:txBody>
      </p:sp>
    </p:spTree>
  </p:cSld>
  <p:clrMapOvr>
    <a:masterClrMapping/>
  </p:clrMapOvr>
</p:sld>
</file>

<file path=ppt/slides/slide7.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grpSp>
        <p:nvGrpSpPr>
          <p:cNvPr name="Group 2" id="2"/>
          <p:cNvGrpSpPr/>
          <p:nvPr/>
        </p:nvGrpSpPr>
        <p:grpSpPr>
          <a:xfrm rot="0">
            <a:off x="0" y="0"/>
            <a:ext cx="18288000" cy="10287000"/>
            <a:chOff x="0" y="0"/>
            <a:chExt cx="24384000" cy="13716000"/>
          </a:xfrm>
        </p:grpSpPr>
        <p:sp>
          <p:nvSpPr>
            <p:cNvPr name="Freeform 3" id="3" descr="A red and black square with a white border  AI-generated content may be incorrect."/>
            <p:cNvSpPr/>
            <p:nvPr/>
          </p:nvSpPr>
          <p:spPr>
            <a:xfrm flipH="false" flipV="false" rot="0">
              <a:off x="0" y="0"/>
              <a:ext cx="24384000" cy="13716000"/>
            </a:xfrm>
            <a:custGeom>
              <a:avLst/>
              <a:gdLst/>
              <a:ahLst/>
              <a:cxnLst/>
              <a:rect r="r" b="b" t="t" l="l"/>
              <a:pathLst>
                <a:path h="13716000" w="24384000">
                  <a:moveTo>
                    <a:pt x="0" y="0"/>
                  </a:moveTo>
                  <a:lnTo>
                    <a:pt x="24384000" y="0"/>
                  </a:lnTo>
                  <a:lnTo>
                    <a:pt x="24384000" y="13716000"/>
                  </a:lnTo>
                  <a:lnTo>
                    <a:pt x="0" y="13716000"/>
                  </a:lnTo>
                  <a:lnTo>
                    <a:pt x="0" y="0"/>
                  </a:lnTo>
                  <a:close/>
                </a:path>
              </a:pathLst>
            </a:custGeom>
            <a:blipFill>
              <a:blip r:embed="rId3"/>
              <a:stretch>
                <a:fillRect l="0" t="0" r="0" b="0"/>
              </a:stretch>
            </a:blipFill>
          </p:spPr>
        </p:sp>
      </p:grpSp>
      <p:grpSp>
        <p:nvGrpSpPr>
          <p:cNvPr name="Group 4" id="4"/>
          <p:cNvGrpSpPr/>
          <p:nvPr/>
        </p:nvGrpSpPr>
        <p:grpSpPr>
          <a:xfrm rot="0">
            <a:off x="7441616" y="815465"/>
            <a:ext cx="10055390" cy="1285374"/>
            <a:chOff x="0" y="0"/>
            <a:chExt cx="13407187" cy="1713832"/>
          </a:xfrm>
        </p:grpSpPr>
        <p:sp>
          <p:nvSpPr>
            <p:cNvPr name="Freeform 5" id="5"/>
            <p:cNvSpPr/>
            <p:nvPr/>
          </p:nvSpPr>
          <p:spPr>
            <a:xfrm flipH="false" flipV="false" rot="0">
              <a:off x="0" y="0"/>
              <a:ext cx="13407188" cy="1713837"/>
            </a:xfrm>
            <a:custGeom>
              <a:avLst/>
              <a:gdLst/>
              <a:ahLst/>
              <a:cxnLst/>
              <a:rect r="r" b="b" t="t" l="l"/>
              <a:pathLst>
                <a:path h="1713837" w="13407188">
                  <a:moveTo>
                    <a:pt x="0" y="0"/>
                  </a:moveTo>
                  <a:lnTo>
                    <a:pt x="13407188" y="0"/>
                  </a:lnTo>
                  <a:lnTo>
                    <a:pt x="13407188" y="1713837"/>
                  </a:lnTo>
                  <a:lnTo>
                    <a:pt x="0" y="1713837"/>
                  </a:lnTo>
                  <a:close/>
                </a:path>
              </a:pathLst>
            </a:custGeom>
            <a:blipFill>
              <a:blip r:embed="rId4">
                <a:alphaModFix amt="0"/>
              </a:blip>
              <a:stretch>
                <a:fillRect l="0" t="-102429" r="0" b="-102429"/>
              </a:stretch>
            </a:blipFill>
          </p:spPr>
        </p:sp>
        <p:sp>
          <p:nvSpPr>
            <p:cNvPr name="TextBox 6" id="6"/>
            <p:cNvSpPr txBox="true"/>
            <p:nvPr/>
          </p:nvSpPr>
          <p:spPr>
            <a:xfrm>
              <a:off x="0" y="-57150"/>
              <a:ext cx="13407187" cy="1770982"/>
            </a:xfrm>
            <a:prstGeom prst="rect">
              <a:avLst/>
            </a:prstGeom>
          </p:spPr>
          <p:txBody>
            <a:bodyPr anchor="ctr" rtlCol="false" tIns="0" lIns="0" bIns="0" rIns="0"/>
            <a:lstStyle/>
            <a:p>
              <a:pPr algn="l">
                <a:lnSpc>
                  <a:spcPts val="7128"/>
                </a:lnSpc>
              </a:pPr>
              <a:r>
                <a:rPr lang="en-US" sz="6600" b="true">
                  <a:solidFill>
                    <a:srgbClr val="000000"/>
                  </a:solidFill>
                  <a:latin typeface="Avenir Bold"/>
                  <a:ea typeface="Avenir Bold"/>
                  <a:cs typeface="Avenir Bold"/>
                  <a:sym typeface="Avenir Bold"/>
                </a:rPr>
                <a:t>Rô</a:t>
              </a:r>
              <a:r>
                <a:rPr lang="en-US" sz="6600" b="true">
                  <a:solidFill>
                    <a:srgbClr val="000000"/>
                  </a:solidFill>
                  <a:latin typeface="Avenir Bold"/>
                  <a:ea typeface="Avenir Bold"/>
                  <a:cs typeface="Avenir Bold"/>
                  <a:sym typeface="Avenir Bold"/>
                </a:rPr>
                <a:t>les des bénévoles</a:t>
              </a:r>
            </a:p>
          </p:txBody>
        </p:sp>
      </p:grpSp>
      <p:sp>
        <p:nvSpPr>
          <p:cNvPr name="TextBox 7" id="7"/>
          <p:cNvSpPr txBox="true"/>
          <p:nvPr/>
        </p:nvSpPr>
        <p:spPr>
          <a:xfrm rot="0">
            <a:off x="7646175" y="1962474"/>
            <a:ext cx="8180441" cy="8411311"/>
          </a:xfrm>
          <a:prstGeom prst="rect">
            <a:avLst/>
          </a:prstGeom>
        </p:spPr>
        <p:txBody>
          <a:bodyPr anchor="t" rtlCol="false" tIns="0" lIns="0" bIns="0" rIns="0">
            <a:spAutoFit/>
          </a:bodyPr>
          <a:lstStyle/>
          <a:p>
            <a:pPr algn="l">
              <a:lnSpc>
                <a:spcPts val="2772"/>
              </a:lnSpc>
            </a:pPr>
            <a:r>
              <a:rPr lang="en-US" sz="2139" b="true">
                <a:solidFill>
                  <a:srgbClr val="000000"/>
                </a:solidFill>
                <a:latin typeface="Avenir Bold"/>
                <a:ea typeface="Avenir Bold"/>
                <a:cs typeface="Avenir Bold"/>
                <a:sym typeface="Avenir Bold"/>
              </a:rPr>
              <a:t>V</a:t>
            </a:r>
            <a:r>
              <a:rPr lang="en-US" sz="2139" b="true">
                <a:solidFill>
                  <a:srgbClr val="000000"/>
                </a:solidFill>
                <a:latin typeface="Avenir Bold"/>
                <a:ea typeface="Avenir Bold"/>
                <a:cs typeface="Avenir Bold"/>
                <a:sym typeface="Avenir Bold"/>
              </a:rPr>
              <a:t>otre structure de bénévoles devrait refléter la taille de votre organisation ainsi que l'ampleur de la campagne que vous organisez. Voici quelques rôles clés :</a:t>
            </a:r>
          </a:p>
          <a:p>
            <a:pPr algn="l">
              <a:lnSpc>
                <a:spcPts val="2772"/>
              </a:lnSpc>
            </a:pPr>
          </a:p>
          <a:p>
            <a:pPr algn="l">
              <a:lnSpc>
                <a:spcPts val="2772"/>
              </a:lnSpc>
            </a:pPr>
            <a:r>
              <a:rPr lang="en-US" sz="2139" b="true">
                <a:solidFill>
                  <a:srgbClr val="000000"/>
                </a:solidFill>
                <a:latin typeface="Avenir Bold"/>
                <a:ea typeface="Avenir Bold"/>
                <a:cs typeface="Avenir Bold"/>
                <a:sym typeface="Avenir Bold"/>
              </a:rPr>
              <a:t>Coordonnateur(trice) de la campagne en </a:t>
            </a:r>
            <a:r>
              <a:rPr lang="en-US" sz="2139" b="true">
                <a:solidFill>
                  <a:srgbClr val="000000"/>
                </a:solidFill>
                <a:latin typeface="Avenir Bold"/>
                <a:ea typeface="Avenir Bold"/>
                <a:cs typeface="Avenir Bold"/>
                <a:sym typeface="Avenir Bold"/>
              </a:rPr>
              <a:t>milieu de travail</a:t>
            </a:r>
          </a:p>
          <a:p>
            <a:pPr algn="l" marL="397150" indent="-198575" lvl="1">
              <a:lnSpc>
                <a:spcPts val="2384"/>
              </a:lnSpc>
              <a:buFont typeface="Arial"/>
              <a:buChar char="•"/>
            </a:pPr>
            <a:r>
              <a:rPr lang="en-US" sz="1839">
                <a:solidFill>
                  <a:srgbClr val="000000"/>
                </a:solidFill>
                <a:latin typeface="Avenir"/>
                <a:ea typeface="Avenir"/>
                <a:cs typeface="Avenir"/>
                <a:sym typeface="Avenir"/>
              </a:rPr>
              <a:t>Resp</a:t>
            </a:r>
            <a:r>
              <a:rPr lang="en-US" sz="1839">
                <a:solidFill>
                  <a:srgbClr val="000000"/>
                </a:solidFill>
                <a:latin typeface="Avenir"/>
                <a:ea typeface="Avenir"/>
                <a:cs typeface="Avenir"/>
                <a:sym typeface="Avenir"/>
              </a:rPr>
              <a:t>on</a:t>
            </a:r>
            <a:r>
              <a:rPr lang="en-US" sz="1839">
                <a:solidFill>
                  <a:srgbClr val="000000"/>
                </a:solidFill>
                <a:latin typeface="Avenir"/>
                <a:ea typeface="Avenir"/>
                <a:cs typeface="Avenir"/>
                <a:sym typeface="Avenir"/>
              </a:rPr>
              <a:t>s</a:t>
            </a:r>
            <a:r>
              <a:rPr lang="en-US" sz="1839">
                <a:solidFill>
                  <a:srgbClr val="000000"/>
                </a:solidFill>
                <a:latin typeface="Avenir"/>
                <a:ea typeface="Avenir"/>
                <a:cs typeface="Avenir"/>
                <a:sym typeface="Avenir"/>
              </a:rPr>
              <a:t>a</a:t>
            </a:r>
            <a:r>
              <a:rPr lang="en-US" sz="1839">
                <a:solidFill>
                  <a:srgbClr val="000000"/>
                </a:solidFill>
                <a:latin typeface="Avenir"/>
                <a:ea typeface="Avenir"/>
                <a:cs typeface="Avenir"/>
                <a:sym typeface="Avenir"/>
              </a:rPr>
              <a:t>ble(s) l</a:t>
            </a:r>
            <a:r>
              <a:rPr lang="en-US" sz="1839">
                <a:solidFill>
                  <a:srgbClr val="000000"/>
                </a:solidFill>
                <a:latin typeface="Avenir"/>
                <a:ea typeface="Avenir"/>
                <a:cs typeface="Avenir"/>
                <a:sym typeface="Avenir"/>
              </a:rPr>
              <a:t>ocal(aux) de la campagne : un ou deux bénévoles</a:t>
            </a:r>
          </a:p>
          <a:p>
            <a:pPr algn="l" marL="397150" indent="-198575" lvl="1">
              <a:lnSpc>
                <a:spcPts val="2384"/>
              </a:lnSpc>
              <a:buFont typeface="Arial"/>
              <a:buChar char="•"/>
            </a:pPr>
            <a:r>
              <a:rPr lang="en-US" sz="1839">
                <a:solidFill>
                  <a:srgbClr val="000000"/>
                </a:solidFill>
                <a:latin typeface="Avenir"/>
                <a:ea typeface="Avenir"/>
                <a:cs typeface="Avenir"/>
                <a:sym typeface="Avenir"/>
              </a:rPr>
              <a:t>Ce rôle essentiel travaille en étroite collaboration avec un membre de l'équipe de Centraide afin d'assurer le succès de la campagne</a:t>
            </a:r>
            <a:r>
              <a:rPr lang="en-US" sz="1839">
                <a:solidFill>
                  <a:srgbClr val="000000"/>
                </a:solidFill>
                <a:latin typeface="Avenir"/>
                <a:ea typeface="Avenir"/>
                <a:cs typeface="Avenir"/>
                <a:sym typeface="Avenir"/>
              </a:rPr>
              <a:t> tout en créant u</a:t>
            </a:r>
            <a:r>
              <a:rPr lang="en-US" sz="1839">
                <a:solidFill>
                  <a:srgbClr val="000000"/>
                </a:solidFill>
                <a:latin typeface="Avenir"/>
                <a:ea typeface="Avenir"/>
                <a:cs typeface="Avenir"/>
                <a:sym typeface="Avenir"/>
              </a:rPr>
              <a:t>n</a:t>
            </a:r>
            <a:r>
              <a:rPr lang="en-US" sz="1839">
                <a:solidFill>
                  <a:srgbClr val="000000"/>
                </a:solidFill>
                <a:latin typeface="Avenir"/>
                <a:ea typeface="Avenir"/>
                <a:cs typeface="Avenir"/>
                <a:sym typeface="Avenir"/>
              </a:rPr>
              <a:t>e expér</a:t>
            </a:r>
            <a:r>
              <a:rPr lang="en-US" sz="1839">
                <a:solidFill>
                  <a:srgbClr val="000000"/>
                </a:solidFill>
                <a:latin typeface="Avenir"/>
                <a:ea typeface="Avenir"/>
                <a:cs typeface="Avenir"/>
                <a:sym typeface="Avenir"/>
              </a:rPr>
              <a:t>ie</a:t>
            </a:r>
            <a:r>
              <a:rPr lang="en-US" sz="1839">
                <a:solidFill>
                  <a:srgbClr val="000000"/>
                </a:solidFill>
                <a:latin typeface="Avenir"/>
                <a:ea typeface="Avenir"/>
                <a:cs typeface="Avenir"/>
                <a:sym typeface="Avenir"/>
              </a:rPr>
              <a:t>nce</a:t>
            </a:r>
            <a:r>
              <a:rPr lang="en-US" sz="1839">
                <a:solidFill>
                  <a:srgbClr val="000000"/>
                </a:solidFill>
                <a:latin typeface="Avenir"/>
                <a:ea typeface="Avenir"/>
                <a:cs typeface="Avenir"/>
                <a:sym typeface="Avenir"/>
              </a:rPr>
              <a:t> </a:t>
            </a:r>
            <a:r>
              <a:rPr lang="en-US" sz="1839">
                <a:solidFill>
                  <a:srgbClr val="000000"/>
                </a:solidFill>
                <a:latin typeface="Avenir"/>
                <a:ea typeface="Avenir"/>
                <a:cs typeface="Avenir"/>
                <a:sym typeface="Avenir"/>
              </a:rPr>
              <a:t>mobilis</a:t>
            </a:r>
            <a:r>
              <a:rPr lang="en-US" sz="1839">
                <a:solidFill>
                  <a:srgbClr val="000000"/>
                </a:solidFill>
                <a:latin typeface="Avenir"/>
                <a:ea typeface="Avenir"/>
                <a:cs typeface="Avenir"/>
                <a:sym typeface="Avenir"/>
              </a:rPr>
              <a:t>a</a:t>
            </a:r>
            <a:r>
              <a:rPr lang="en-US" sz="1839">
                <a:solidFill>
                  <a:srgbClr val="000000"/>
                </a:solidFill>
                <a:latin typeface="Avenir"/>
                <a:ea typeface="Avenir"/>
                <a:cs typeface="Avenir"/>
                <a:sym typeface="Avenir"/>
              </a:rPr>
              <a:t>trice et</a:t>
            </a:r>
            <a:r>
              <a:rPr lang="en-US" sz="1839">
                <a:solidFill>
                  <a:srgbClr val="000000"/>
                </a:solidFill>
                <a:latin typeface="Avenir"/>
                <a:ea typeface="Avenir"/>
                <a:cs typeface="Avenir"/>
                <a:sym typeface="Avenir"/>
              </a:rPr>
              <a:t> </a:t>
            </a:r>
            <a:r>
              <a:rPr lang="en-US" sz="1839">
                <a:solidFill>
                  <a:srgbClr val="000000"/>
                </a:solidFill>
                <a:latin typeface="Avenir"/>
                <a:ea typeface="Avenir"/>
                <a:cs typeface="Avenir"/>
                <a:sym typeface="Avenir"/>
              </a:rPr>
              <a:t>agréable.</a:t>
            </a:r>
          </a:p>
          <a:p>
            <a:pPr algn="l">
              <a:lnSpc>
                <a:spcPts val="2772"/>
              </a:lnSpc>
            </a:pPr>
          </a:p>
          <a:p>
            <a:pPr algn="l">
              <a:lnSpc>
                <a:spcPts val="2772"/>
              </a:lnSpc>
            </a:pPr>
            <a:r>
              <a:rPr lang="en-US" sz="2139" b="true">
                <a:solidFill>
                  <a:srgbClr val="000000"/>
                </a:solidFill>
                <a:latin typeface="Avenir Bold"/>
                <a:ea typeface="Avenir Bold"/>
                <a:cs typeface="Avenir Bold"/>
                <a:sym typeface="Avenir Bold"/>
              </a:rPr>
              <a:t>Comité Centraide</a:t>
            </a:r>
          </a:p>
          <a:p>
            <a:pPr algn="l" marL="397150" indent="-198575" lvl="1">
              <a:lnSpc>
                <a:spcPts val="2384"/>
              </a:lnSpc>
              <a:buFont typeface="Arial"/>
              <a:buChar char="•"/>
            </a:pPr>
            <a:r>
              <a:rPr lang="en-US" sz="1839">
                <a:solidFill>
                  <a:srgbClr val="000000"/>
                </a:solidFill>
                <a:latin typeface="Avenir"/>
                <a:ea typeface="Avenir"/>
                <a:cs typeface="Avenir"/>
                <a:sym typeface="Avenir"/>
              </a:rPr>
              <a:t>Champions l</a:t>
            </a:r>
            <a:r>
              <a:rPr lang="en-US" sz="1839">
                <a:solidFill>
                  <a:srgbClr val="000000"/>
                </a:solidFill>
                <a:latin typeface="Avenir"/>
                <a:ea typeface="Avenir"/>
                <a:cs typeface="Avenir"/>
                <a:sym typeface="Avenir"/>
              </a:rPr>
              <a:t>ocaux de la campagne : cinq à quinze bénévoles</a:t>
            </a:r>
          </a:p>
          <a:p>
            <a:pPr algn="l" marL="397150" indent="-198575" lvl="1">
              <a:lnSpc>
                <a:spcPts val="2384"/>
              </a:lnSpc>
              <a:buFont typeface="Arial"/>
              <a:buChar char="•"/>
            </a:pPr>
            <a:r>
              <a:rPr lang="en-US" sz="1839">
                <a:solidFill>
                  <a:srgbClr val="000000"/>
                </a:solidFill>
                <a:latin typeface="Avenir"/>
                <a:ea typeface="Avenir"/>
                <a:cs typeface="Avenir"/>
                <a:sym typeface="Avenir"/>
              </a:rPr>
              <a:t>Votre comité travaille ensemble pour élaborer des idées d'activités et des stratégies de collecte de fonds pour votre campagn</a:t>
            </a:r>
            <a:r>
              <a:rPr lang="en-US" sz="1839">
                <a:solidFill>
                  <a:srgbClr val="000000"/>
                </a:solidFill>
                <a:latin typeface="Avenir"/>
                <a:ea typeface="Avenir"/>
                <a:cs typeface="Avenir"/>
                <a:sym typeface="Avenir"/>
              </a:rPr>
              <a:t>e</a:t>
            </a:r>
            <a:r>
              <a:rPr lang="en-US" sz="1839">
                <a:solidFill>
                  <a:srgbClr val="000000"/>
                </a:solidFill>
                <a:latin typeface="Avenir"/>
                <a:ea typeface="Avenir"/>
                <a:cs typeface="Avenir"/>
                <a:sym typeface="Avenir"/>
              </a:rPr>
              <a:t>.</a:t>
            </a:r>
          </a:p>
          <a:p>
            <a:pPr algn="l">
              <a:lnSpc>
                <a:spcPts val="2384"/>
              </a:lnSpc>
            </a:pPr>
          </a:p>
          <a:p>
            <a:pPr algn="l">
              <a:lnSpc>
                <a:spcPts val="2772"/>
              </a:lnSpc>
            </a:pPr>
            <a:r>
              <a:rPr lang="en-US" sz="2139" b="true">
                <a:solidFill>
                  <a:srgbClr val="000000"/>
                </a:solidFill>
                <a:latin typeface="Avenir Bold"/>
                <a:ea typeface="Avenir Bold"/>
                <a:cs typeface="Avenir Bold"/>
                <a:sym typeface="Avenir Bold"/>
              </a:rPr>
              <a:t>Ch</a:t>
            </a:r>
            <a:r>
              <a:rPr lang="en-US" sz="2139" b="true">
                <a:solidFill>
                  <a:srgbClr val="000000"/>
                </a:solidFill>
                <a:latin typeface="Avenir Bold"/>
                <a:ea typeface="Avenir Bold"/>
                <a:cs typeface="Avenir Bold"/>
                <a:sym typeface="Avenir Bold"/>
              </a:rPr>
              <a:t>ampions de Centraide</a:t>
            </a:r>
          </a:p>
          <a:p>
            <a:pPr algn="l" marL="397150" indent="-198575" lvl="1">
              <a:lnSpc>
                <a:spcPts val="2384"/>
              </a:lnSpc>
              <a:buFont typeface="Arial"/>
              <a:buChar char="•"/>
            </a:pPr>
            <a:r>
              <a:rPr lang="en-US" sz="1839">
                <a:solidFill>
                  <a:srgbClr val="000000"/>
                </a:solidFill>
                <a:latin typeface="Avenir"/>
                <a:ea typeface="Avenir"/>
                <a:cs typeface="Avenir"/>
                <a:sym typeface="Avenir"/>
              </a:rPr>
              <a:t>Cha</a:t>
            </a:r>
            <a:r>
              <a:rPr lang="en-US" sz="1839">
                <a:solidFill>
                  <a:srgbClr val="000000"/>
                </a:solidFill>
                <a:latin typeface="Avenir"/>
                <a:ea typeface="Avenir"/>
                <a:cs typeface="Avenir"/>
                <a:sym typeface="Avenir"/>
              </a:rPr>
              <a:t>mpions l</a:t>
            </a:r>
            <a:r>
              <a:rPr lang="en-US" sz="1839">
                <a:solidFill>
                  <a:srgbClr val="000000"/>
                </a:solidFill>
                <a:latin typeface="Avenir"/>
                <a:ea typeface="Avenir"/>
                <a:cs typeface="Avenir"/>
                <a:sym typeface="Avenir"/>
              </a:rPr>
              <a:t>ocaux de la campagne : un à trois bénévoles par étage ou par secteur d'activité. Les champions font connaître la campagne, suscitent l'enthousiasme et encouragent la participation de leurs collègues.</a:t>
            </a:r>
          </a:p>
          <a:p>
            <a:pPr algn="l">
              <a:lnSpc>
                <a:spcPts val="2772"/>
              </a:lnSpc>
            </a:pPr>
          </a:p>
          <a:p>
            <a:pPr algn="l">
              <a:lnSpc>
                <a:spcPts val="2772"/>
              </a:lnSpc>
            </a:pPr>
            <a:r>
              <a:rPr lang="en-US" sz="2139" b="true">
                <a:solidFill>
                  <a:srgbClr val="000000"/>
                </a:solidFill>
                <a:latin typeface="Avenir Bold"/>
                <a:ea typeface="Avenir Bold"/>
                <a:cs typeface="Avenir Bold"/>
                <a:sym typeface="Avenir Bold"/>
              </a:rPr>
              <a:t>Commanditaires de la campagne</a:t>
            </a:r>
          </a:p>
          <a:p>
            <a:pPr algn="l" marL="397150" indent="-198575" lvl="1">
              <a:lnSpc>
                <a:spcPts val="2384"/>
              </a:lnSpc>
              <a:buFont typeface="Arial"/>
              <a:buChar char="•"/>
            </a:pPr>
            <a:r>
              <a:rPr lang="en-US" sz="1839">
                <a:solidFill>
                  <a:srgbClr val="000000"/>
                </a:solidFill>
                <a:latin typeface="Avenir"/>
                <a:ea typeface="Avenir"/>
                <a:cs typeface="Avenir"/>
                <a:sym typeface="Avenir"/>
              </a:rPr>
              <a:t>Por</a:t>
            </a:r>
            <a:r>
              <a:rPr lang="en-US" sz="1839">
                <a:solidFill>
                  <a:srgbClr val="000000"/>
                </a:solidFill>
                <a:latin typeface="Avenir"/>
                <a:ea typeface="Avenir"/>
                <a:cs typeface="Avenir"/>
                <a:sym typeface="Avenir"/>
              </a:rPr>
              <a:t>te</a:t>
            </a:r>
            <a:r>
              <a:rPr lang="en-US" sz="1839">
                <a:solidFill>
                  <a:srgbClr val="000000"/>
                </a:solidFill>
                <a:latin typeface="Avenir"/>
                <a:ea typeface="Avenir"/>
                <a:cs typeface="Avenir"/>
                <a:sym typeface="Avenir"/>
              </a:rPr>
              <a:t>-</a:t>
            </a:r>
            <a:r>
              <a:rPr lang="en-US" sz="1839">
                <a:solidFill>
                  <a:srgbClr val="000000"/>
                </a:solidFill>
                <a:latin typeface="Avenir"/>
                <a:ea typeface="Avenir"/>
                <a:cs typeface="Avenir"/>
                <a:sym typeface="Avenir"/>
              </a:rPr>
              <a:t>p</a:t>
            </a:r>
            <a:r>
              <a:rPr lang="en-US" sz="1839">
                <a:solidFill>
                  <a:srgbClr val="000000"/>
                </a:solidFill>
                <a:latin typeface="Avenir"/>
                <a:ea typeface="Avenir"/>
                <a:cs typeface="Avenir"/>
                <a:sym typeface="Avenir"/>
              </a:rPr>
              <a:t>a</a:t>
            </a:r>
            <a:r>
              <a:rPr lang="en-US" sz="1839">
                <a:solidFill>
                  <a:srgbClr val="000000"/>
                </a:solidFill>
                <a:latin typeface="Avenir"/>
                <a:ea typeface="Avenir"/>
                <a:cs typeface="Avenir"/>
                <a:sym typeface="Avenir"/>
              </a:rPr>
              <a:t>r</a:t>
            </a:r>
            <a:r>
              <a:rPr lang="en-US" sz="1839">
                <a:solidFill>
                  <a:srgbClr val="000000"/>
                </a:solidFill>
                <a:latin typeface="Avenir"/>
                <a:ea typeface="Avenir"/>
                <a:cs typeface="Avenir"/>
                <a:sym typeface="Avenir"/>
              </a:rPr>
              <a:t>ole de la campagne : un ou deux bénévoles</a:t>
            </a:r>
          </a:p>
          <a:p>
            <a:pPr algn="l" marL="397150" indent="-198575" lvl="1">
              <a:lnSpc>
                <a:spcPts val="2384"/>
              </a:lnSpc>
              <a:buFont typeface="Arial"/>
              <a:buChar char="•"/>
            </a:pPr>
            <a:r>
              <a:rPr lang="en-US" sz="1839">
                <a:solidFill>
                  <a:srgbClr val="000000"/>
                </a:solidFill>
                <a:latin typeface="Avenir"/>
                <a:ea typeface="Avenir"/>
                <a:cs typeface="Avenir"/>
                <a:sym typeface="Avenir"/>
              </a:rPr>
              <a:t>Membres de la haute direction ou de l'équipe de direction, ils font la promotion de la campagne à l'échelle de l'organisation et veillent à ce qu'elle bénéficie d'un solide appui à l'interne.</a:t>
            </a:r>
          </a:p>
          <a:p>
            <a:pPr algn="l" marL="875335" indent="-291778" lvl="2">
              <a:lnSpc>
                <a:spcPts val="1564"/>
              </a:lnSpc>
            </a:pPr>
          </a:p>
        </p:txBody>
      </p:sp>
      <p:grpSp>
        <p:nvGrpSpPr>
          <p:cNvPr name="Group 8" id="8"/>
          <p:cNvGrpSpPr/>
          <p:nvPr/>
        </p:nvGrpSpPr>
        <p:grpSpPr>
          <a:xfrm rot="0">
            <a:off x="863013" y="1250661"/>
            <a:ext cx="5919788" cy="8493919"/>
            <a:chOff x="0" y="0"/>
            <a:chExt cx="7893050" cy="11325225"/>
          </a:xfrm>
        </p:grpSpPr>
        <p:sp>
          <p:nvSpPr>
            <p:cNvPr name="Freeform 9" id="9"/>
            <p:cNvSpPr/>
            <p:nvPr/>
          </p:nvSpPr>
          <p:spPr>
            <a:xfrm flipH="false" flipV="false" rot="0">
              <a:off x="0" y="0"/>
              <a:ext cx="7893050" cy="11325225"/>
            </a:xfrm>
            <a:custGeom>
              <a:avLst/>
              <a:gdLst/>
              <a:ahLst/>
              <a:cxnLst/>
              <a:rect r="r" b="b" t="t" l="l"/>
              <a:pathLst>
                <a:path h="11325225" w="7893050">
                  <a:moveTo>
                    <a:pt x="0" y="0"/>
                  </a:moveTo>
                  <a:lnTo>
                    <a:pt x="7893050" y="0"/>
                  </a:lnTo>
                  <a:lnTo>
                    <a:pt x="7893050" y="11325225"/>
                  </a:lnTo>
                  <a:lnTo>
                    <a:pt x="0" y="11325225"/>
                  </a:lnTo>
                  <a:lnTo>
                    <a:pt x="0" y="0"/>
                  </a:lnTo>
                  <a:close/>
                </a:path>
              </a:pathLst>
            </a:custGeom>
            <a:blipFill>
              <a:blip r:embed="rId5"/>
              <a:stretch>
                <a:fillRect l="-22109" t="0" r="-35407" b="0"/>
              </a:stretch>
            </a:blipFill>
          </p:spPr>
        </p:sp>
      </p:grpSp>
      <p:grpSp>
        <p:nvGrpSpPr>
          <p:cNvPr name="Group 10" id="10"/>
          <p:cNvGrpSpPr/>
          <p:nvPr/>
        </p:nvGrpSpPr>
        <p:grpSpPr>
          <a:xfrm rot="0">
            <a:off x="522054" y="1204941"/>
            <a:ext cx="6602658" cy="8493919"/>
            <a:chOff x="0" y="0"/>
            <a:chExt cx="8803545" cy="11325225"/>
          </a:xfrm>
        </p:grpSpPr>
        <p:sp>
          <p:nvSpPr>
            <p:cNvPr name="Freeform 11" id="11"/>
            <p:cNvSpPr/>
            <p:nvPr/>
          </p:nvSpPr>
          <p:spPr>
            <a:xfrm flipH="false" flipV="false" rot="0">
              <a:off x="0" y="0"/>
              <a:ext cx="8803545" cy="11325225"/>
            </a:xfrm>
            <a:custGeom>
              <a:avLst/>
              <a:gdLst/>
              <a:ahLst/>
              <a:cxnLst/>
              <a:rect r="r" b="b" t="t" l="l"/>
              <a:pathLst>
                <a:path h="11325225" w="8803545">
                  <a:moveTo>
                    <a:pt x="0" y="0"/>
                  </a:moveTo>
                  <a:lnTo>
                    <a:pt x="8803545" y="0"/>
                  </a:lnTo>
                  <a:lnTo>
                    <a:pt x="8803545" y="11325225"/>
                  </a:lnTo>
                  <a:lnTo>
                    <a:pt x="0" y="11325225"/>
                  </a:lnTo>
                  <a:lnTo>
                    <a:pt x="0" y="0"/>
                  </a:lnTo>
                  <a:close/>
                </a:path>
              </a:pathLst>
            </a:custGeom>
            <a:blipFill>
              <a:blip r:embed="rId6"/>
              <a:stretch>
                <a:fillRect l="-58887" t="0" r="-34199" b="0"/>
              </a:stretch>
            </a:blipFill>
          </p:spPr>
        </p:sp>
      </p:grpSp>
    </p:spTree>
  </p:cSld>
  <p:clrMapOvr>
    <a:masterClrMapping/>
  </p:clrMapOvr>
</p:sld>
</file>

<file path=ppt/slides/slide8.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grpSp>
        <p:nvGrpSpPr>
          <p:cNvPr name="Group 2" id="2"/>
          <p:cNvGrpSpPr/>
          <p:nvPr/>
        </p:nvGrpSpPr>
        <p:grpSpPr>
          <a:xfrm rot="0">
            <a:off x="0" y="0"/>
            <a:ext cx="18288000" cy="10287000"/>
            <a:chOff x="0" y="0"/>
            <a:chExt cx="24384000" cy="13716000"/>
          </a:xfrm>
        </p:grpSpPr>
        <p:sp>
          <p:nvSpPr>
            <p:cNvPr name="Freeform 3" id="3" descr="A red and black square with a white border  AI-generated content may be incorrect."/>
            <p:cNvSpPr/>
            <p:nvPr/>
          </p:nvSpPr>
          <p:spPr>
            <a:xfrm flipH="false" flipV="false" rot="0">
              <a:off x="0" y="0"/>
              <a:ext cx="24384000" cy="13716000"/>
            </a:xfrm>
            <a:custGeom>
              <a:avLst/>
              <a:gdLst/>
              <a:ahLst/>
              <a:cxnLst/>
              <a:rect r="r" b="b" t="t" l="l"/>
              <a:pathLst>
                <a:path h="13716000" w="24384000">
                  <a:moveTo>
                    <a:pt x="0" y="0"/>
                  </a:moveTo>
                  <a:lnTo>
                    <a:pt x="24384000" y="0"/>
                  </a:lnTo>
                  <a:lnTo>
                    <a:pt x="24384000" y="13716000"/>
                  </a:lnTo>
                  <a:lnTo>
                    <a:pt x="0" y="13716000"/>
                  </a:lnTo>
                  <a:lnTo>
                    <a:pt x="0" y="0"/>
                  </a:lnTo>
                  <a:close/>
                </a:path>
              </a:pathLst>
            </a:custGeom>
            <a:blipFill>
              <a:blip r:embed="rId2"/>
              <a:stretch>
                <a:fillRect l="0" t="0" r="0" b="0"/>
              </a:stretch>
            </a:blipFill>
          </p:spPr>
        </p:sp>
      </p:grpSp>
      <p:grpSp>
        <p:nvGrpSpPr>
          <p:cNvPr name="Group 4" id="4"/>
          <p:cNvGrpSpPr/>
          <p:nvPr/>
        </p:nvGrpSpPr>
        <p:grpSpPr>
          <a:xfrm rot="0">
            <a:off x="7491833" y="1042090"/>
            <a:ext cx="10451896" cy="1930167"/>
            <a:chOff x="0" y="0"/>
            <a:chExt cx="13935861" cy="2573556"/>
          </a:xfrm>
        </p:grpSpPr>
        <p:sp>
          <p:nvSpPr>
            <p:cNvPr name="Freeform 5" id="5"/>
            <p:cNvSpPr/>
            <p:nvPr/>
          </p:nvSpPr>
          <p:spPr>
            <a:xfrm flipH="false" flipV="false" rot="0">
              <a:off x="0" y="0"/>
              <a:ext cx="13935863" cy="2573561"/>
            </a:xfrm>
            <a:custGeom>
              <a:avLst/>
              <a:gdLst/>
              <a:ahLst/>
              <a:cxnLst/>
              <a:rect r="r" b="b" t="t" l="l"/>
              <a:pathLst>
                <a:path h="2573561" w="13935863">
                  <a:moveTo>
                    <a:pt x="0" y="0"/>
                  </a:moveTo>
                  <a:lnTo>
                    <a:pt x="13935863" y="0"/>
                  </a:lnTo>
                  <a:lnTo>
                    <a:pt x="13935863" y="2573561"/>
                  </a:lnTo>
                  <a:lnTo>
                    <a:pt x="0" y="2573561"/>
                  </a:lnTo>
                  <a:close/>
                </a:path>
              </a:pathLst>
            </a:custGeom>
            <a:blipFill>
              <a:blip r:embed="rId3">
                <a:alphaModFix amt="0"/>
              </a:blip>
              <a:stretch>
                <a:fillRect l="0" t="-68212" r="3793" b="-34805"/>
              </a:stretch>
            </a:blipFill>
          </p:spPr>
        </p:sp>
        <p:sp>
          <p:nvSpPr>
            <p:cNvPr name="TextBox 6" id="6"/>
            <p:cNvSpPr txBox="true"/>
            <p:nvPr/>
          </p:nvSpPr>
          <p:spPr>
            <a:xfrm>
              <a:off x="0" y="-47625"/>
              <a:ext cx="13935861" cy="2621181"/>
            </a:xfrm>
            <a:prstGeom prst="rect">
              <a:avLst/>
            </a:prstGeom>
          </p:spPr>
          <p:txBody>
            <a:bodyPr anchor="ctr" rtlCol="false" tIns="0" lIns="0" bIns="0" rIns="0"/>
            <a:lstStyle/>
            <a:p>
              <a:pPr algn="l">
                <a:lnSpc>
                  <a:spcPts val="5983"/>
                </a:lnSpc>
              </a:pPr>
              <a:r>
                <a:rPr lang="en-US" sz="5540" b="true">
                  <a:solidFill>
                    <a:srgbClr val="000000"/>
                  </a:solidFill>
                  <a:latin typeface="Avenir Bold"/>
                  <a:ea typeface="Avenir Bold"/>
                  <a:cs typeface="Avenir Bold"/>
                  <a:sym typeface="Avenir Bold"/>
                </a:rPr>
                <a:t>C</a:t>
              </a:r>
              <a:r>
                <a:rPr lang="en-US" sz="5540" b="true">
                  <a:solidFill>
                    <a:srgbClr val="000000"/>
                  </a:solidFill>
                  <a:latin typeface="Avenir Bold"/>
                  <a:ea typeface="Avenir Bold"/>
                  <a:cs typeface="Avenir Bold"/>
                  <a:sym typeface="Avenir Bold"/>
                </a:rPr>
                <a:t>oordonnateur(trice) de campagne des employés (CCE)</a:t>
              </a:r>
            </a:p>
          </p:txBody>
        </p:sp>
      </p:grpSp>
      <p:sp>
        <p:nvSpPr>
          <p:cNvPr name="TextBox 7" id="7"/>
          <p:cNvSpPr txBox="true"/>
          <p:nvPr/>
        </p:nvSpPr>
        <p:spPr>
          <a:xfrm rot="0">
            <a:off x="7491833" y="3000832"/>
            <a:ext cx="9872510" cy="7266813"/>
          </a:xfrm>
          <a:prstGeom prst="rect">
            <a:avLst/>
          </a:prstGeom>
        </p:spPr>
        <p:txBody>
          <a:bodyPr anchor="t" rtlCol="false" tIns="0" lIns="0" bIns="0" rIns="0">
            <a:spAutoFit/>
          </a:bodyPr>
          <a:lstStyle/>
          <a:p>
            <a:pPr algn="l">
              <a:lnSpc>
                <a:spcPts val="2879"/>
              </a:lnSpc>
            </a:pPr>
            <a:r>
              <a:rPr lang="en-US" sz="2400">
                <a:solidFill>
                  <a:srgbClr val="000000"/>
                </a:solidFill>
                <a:latin typeface="Avenir"/>
                <a:ea typeface="Avenir"/>
                <a:cs typeface="Avenir"/>
                <a:sym typeface="Avenir"/>
              </a:rPr>
              <a:t>Ce rôle</a:t>
            </a:r>
            <a:r>
              <a:rPr lang="en-US" sz="2400">
                <a:solidFill>
                  <a:srgbClr val="000000"/>
                </a:solidFill>
                <a:latin typeface="Avenir"/>
                <a:ea typeface="Avenir"/>
                <a:cs typeface="Avenir"/>
                <a:sym typeface="Avenir"/>
              </a:rPr>
              <a:t> essentiel de bénévole consiste à planifier, coordonner et mener la campagne de dons en milieu de travail (et si vous lisez ceci, il y a de bonnes chances que ce soit vous!).</a:t>
            </a:r>
          </a:p>
          <a:p>
            <a:pPr algn="l">
              <a:lnSpc>
                <a:spcPts val="2879"/>
              </a:lnSpc>
            </a:pPr>
          </a:p>
          <a:p>
            <a:pPr algn="l">
              <a:lnSpc>
                <a:spcPts val="2879"/>
              </a:lnSpc>
            </a:pPr>
            <a:r>
              <a:rPr lang="en-US" sz="2400">
                <a:solidFill>
                  <a:srgbClr val="000000"/>
                </a:solidFill>
                <a:latin typeface="Avenir"/>
                <a:ea typeface="Avenir"/>
                <a:cs typeface="Avenir"/>
                <a:sym typeface="Avenir"/>
              </a:rPr>
              <a:t>En plus de redonner à votre communauté, vous gagnerez en visibilité au sein de votre organisation, ferez la connaissance de nouveaux collègues et profiterez d'une occasion unique de perfectionnement professionnel.</a:t>
            </a:r>
          </a:p>
          <a:p>
            <a:pPr algn="l">
              <a:lnSpc>
                <a:spcPts val="2879"/>
              </a:lnSpc>
            </a:pPr>
          </a:p>
          <a:p>
            <a:pPr algn="l">
              <a:lnSpc>
                <a:spcPts val="2879"/>
              </a:lnSpc>
            </a:pPr>
            <a:r>
              <a:rPr lang="en-US" sz="2400">
                <a:solidFill>
                  <a:srgbClr val="000000"/>
                </a:solidFill>
                <a:latin typeface="Avenir"/>
                <a:ea typeface="Avenir"/>
                <a:cs typeface="Avenir"/>
                <a:sym typeface="Avenir"/>
              </a:rPr>
              <a:t>Pour mobiliser vos collègues et mener une campagne réussie, le ou la coordonnateur(trice) de la campagne :</a:t>
            </a:r>
          </a:p>
          <a:p>
            <a:pPr algn="l">
              <a:lnSpc>
                <a:spcPts val="2879"/>
              </a:lnSpc>
            </a:pPr>
          </a:p>
          <a:p>
            <a:pPr algn="l" marL="518160" indent="-259080" lvl="1">
              <a:lnSpc>
                <a:spcPts val="2879"/>
              </a:lnSpc>
              <a:buFont typeface="Arial"/>
              <a:buChar char="•"/>
            </a:pPr>
            <a:r>
              <a:rPr lang="en-US" sz="2400">
                <a:solidFill>
                  <a:srgbClr val="000000"/>
                </a:solidFill>
                <a:latin typeface="Avenir"/>
                <a:ea typeface="Avenir"/>
                <a:cs typeface="Avenir"/>
                <a:sym typeface="Avenir"/>
              </a:rPr>
              <a:t>Planifie et supervise la campagne de dons en milieu de travail</a:t>
            </a:r>
          </a:p>
          <a:p>
            <a:pPr algn="l" marL="518160" indent="-259080" lvl="1">
              <a:lnSpc>
                <a:spcPts val="2879"/>
              </a:lnSpc>
              <a:buFont typeface="Arial"/>
              <a:buChar char="•"/>
            </a:pPr>
            <a:r>
              <a:rPr lang="en-US" sz="2400">
                <a:solidFill>
                  <a:srgbClr val="000000"/>
                </a:solidFill>
                <a:latin typeface="Avenir"/>
                <a:ea typeface="Avenir"/>
                <a:cs typeface="Avenir"/>
                <a:sym typeface="Avenir"/>
              </a:rPr>
              <a:t>Fait preuve de leadership dans le recrutement et la coordination du comité de campagne et des champions de Centraide</a:t>
            </a:r>
          </a:p>
          <a:p>
            <a:pPr algn="l" marL="518160" indent="-259080" lvl="1">
              <a:lnSpc>
                <a:spcPts val="2879"/>
              </a:lnSpc>
              <a:buFont typeface="Arial"/>
              <a:buChar char="•"/>
            </a:pPr>
            <a:r>
              <a:rPr lang="en-US" sz="2400">
                <a:solidFill>
                  <a:srgbClr val="000000"/>
                </a:solidFill>
                <a:latin typeface="Avenir"/>
                <a:ea typeface="Avenir"/>
                <a:cs typeface="Avenir"/>
                <a:sym typeface="Avenir"/>
              </a:rPr>
              <a:t>Mobilise les collègues autour de la campagne de l'organisation</a:t>
            </a:r>
          </a:p>
          <a:p>
            <a:pPr algn="l" marL="518160" indent="-259080" lvl="1">
              <a:lnSpc>
                <a:spcPts val="2879"/>
              </a:lnSpc>
              <a:buFont typeface="Arial"/>
              <a:buChar char="•"/>
            </a:pPr>
            <a:r>
              <a:rPr lang="en-US" sz="2400">
                <a:solidFill>
                  <a:srgbClr val="000000"/>
                </a:solidFill>
                <a:latin typeface="Avenir"/>
                <a:ea typeface="Avenir"/>
                <a:cs typeface="Avenir"/>
                <a:sym typeface="Avenir"/>
              </a:rPr>
              <a:t>Fait connaître Centraide et répond aux questions</a:t>
            </a:r>
          </a:p>
          <a:p>
            <a:pPr algn="l" marL="518160" indent="-259080" lvl="1">
              <a:lnSpc>
                <a:spcPts val="2879"/>
              </a:lnSpc>
              <a:buFont typeface="Arial"/>
              <a:buChar char="•"/>
            </a:pPr>
            <a:r>
              <a:rPr lang="en-US" sz="2400">
                <a:solidFill>
                  <a:srgbClr val="000000"/>
                </a:solidFill>
                <a:latin typeface="Avenir"/>
                <a:ea typeface="Avenir"/>
                <a:cs typeface="Avenir"/>
                <a:sym typeface="Avenir"/>
              </a:rPr>
              <a:t>Remercie les donateurs et donatrices</a:t>
            </a:r>
          </a:p>
          <a:p>
            <a:pPr algn="l" marL="518160" indent="-259080" lvl="1">
              <a:lnSpc>
                <a:spcPts val="2879"/>
              </a:lnSpc>
              <a:buFont typeface="Arial"/>
              <a:buChar char="•"/>
            </a:pPr>
            <a:r>
              <a:rPr lang="en-US" sz="2400">
                <a:solidFill>
                  <a:srgbClr val="000000"/>
                </a:solidFill>
                <a:latin typeface="Avenir"/>
                <a:ea typeface="Avenir"/>
                <a:cs typeface="Avenir"/>
                <a:sym typeface="Avenir"/>
              </a:rPr>
              <a:t>Veille à ce que les dons soient transmis à Centraide</a:t>
            </a:r>
          </a:p>
          <a:p>
            <a:pPr algn="l">
              <a:lnSpc>
                <a:spcPts val="2592"/>
              </a:lnSpc>
            </a:pPr>
          </a:p>
        </p:txBody>
      </p:sp>
      <p:grpSp>
        <p:nvGrpSpPr>
          <p:cNvPr name="Group 8" id="8"/>
          <p:cNvGrpSpPr/>
          <p:nvPr/>
        </p:nvGrpSpPr>
        <p:grpSpPr>
          <a:xfrm rot="0">
            <a:off x="1028700" y="1250661"/>
            <a:ext cx="5919788" cy="8493919"/>
            <a:chOff x="0" y="0"/>
            <a:chExt cx="7893050" cy="11325225"/>
          </a:xfrm>
        </p:grpSpPr>
        <p:sp>
          <p:nvSpPr>
            <p:cNvPr name="Freeform 9" id="9"/>
            <p:cNvSpPr/>
            <p:nvPr/>
          </p:nvSpPr>
          <p:spPr>
            <a:xfrm flipH="false" flipV="false" rot="0">
              <a:off x="0" y="0"/>
              <a:ext cx="7893050" cy="11325225"/>
            </a:xfrm>
            <a:custGeom>
              <a:avLst/>
              <a:gdLst/>
              <a:ahLst/>
              <a:cxnLst/>
              <a:rect r="r" b="b" t="t" l="l"/>
              <a:pathLst>
                <a:path h="11325225" w="7893050">
                  <a:moveTo>
                    <a:pt x="0" y="0"/>
                  </a:moveTo>
                  <a:lnTo>
                    <a:pt x="7893050" y="0"/>
                  </a:lnTo>
                  <a:lnTo>
                    <a:pt x="7893050" y="11325225"/>
                  </a:lnTo>
                  <a:lnTo>
                    <a:pt x="0" y="11325225"/>
                  </a:lnTo>
                  <a:lnTo>
                    <a:pt x="0" y="0"/>
                  </a:lnTo>
                  <a:close/>
                </a:path>
              </a:pathLst>
            </a:custGeom>
            <a:blipFill>
              <a:blip r:embed="rId4"/>
              <a:stretch>
                <a:fillRect l="-67283" t="0" r="-48076" b="0"/>
              </a:stretch>
            </a:blipFill>
          </p:spPr>
        </p:sp>
      </p:grpSp>
    </p:spTree>
  </p:cSld>
  <p:clrMapOvr>
    <a:masterClrMapping/>
  </p:clrMapOvr>
</p:sld>
</file>

<file path=ppt/slides/slide9.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grpSp>
        <p:nvGrpSpPr>
          <p:cNvPr name="Group 2" id="2"/>
          <p:cNvGrpSpPr/>
          <p:nvPr/>
        </p:nvGrpSpPr>
        <p:grpSpPr>
          <a:xfrm rot="0">
            <a:off x="0" y="0"/>
            <a:ext cx="18288000" cy="10287000"/>
            <a:chOff x="0" y="0"/>
            <a:chExt cx="24384000" cy="13716000"/>
          </a:xfrm>
        </p:grpSpPr>
        <p:sp>
          <p:nvSpPr>
            <p:cNvPr name="Freeform 3" id="3" descr="A red and black square with a white border  AI-generated content may be incorrect."/>
            <p:cNvSpPr/>
            <p:nvPr/>
          </p:nvSpPr>
          <p:spPr>
            <a:xfrm flipH="false" flipV="false" rot="0">
              <a:off x="0" y="0"/>
              <a:ext cx="24384000" cy="13716000"/>
            </a:xfrm>
            <a:custGeom>
              <a:avLst/>
              <a:gdLst/>
              <a:ahLst/>
              <a:cxnLst/>
              <a:rect r="r" b="b" t="t" l="l"/>
              <a:pathLst>
                <a:path h="13716000" w="24384000">
                  <a:moveTo>
                    <a:pt x="0" y="0"/>
                  </a:moveTo>
                  <a:lnTo>
                    <a:pt x="24384000" y="0"/>
                  </a:lnTo>
                  <a:lnTo>
                    <a:pt x="24384000" y="13716000"/>
                  </a:lnTo>
                  <a:lnTo>
                    <a:pt x="0" y="13716000"/>
                  </a:lnTo>
                  <a:lnTo>
                    <a:pt x="0" y="0"/>
                  </a:lnTo>
                  <a:close/>
                </a:path>
              </a:pathLst>
            </a:custGeom>
            <a:blipFill>
              <a:blip r:embed="rId2"/>
              <a:stretch>
                <a:fillRect l="0" t="0" r="0" b="0"/>
              </a:stretch>
            </a:blipFill>
          </p:spPr>
        </p:sp>
      </p:grpSp>
      <p:grpSp>
        <p:nvGrpSpPr>
          <p:cNvPr name="Group 4" id="4"/>
          <p:cNvGrpSpPr/>
          <p:nvPr/>
        </p:nvGrpSpPr>
        <p:grpSpPr>
          <a:xfrm rot="0">
            <a:off x="7627339" y="1250661"/>
            <a:ext cx="10055390" cy="1285374"/>
            <a:chOff x="0" y="0"/>
            <a:chExt cx="13407187" cy="1713832"/>
          </a:xfrm>
        </p:grpSpPr>
        <p:sp>
          <p:nvSpPr>
            <p:cNvPr name="Freeform 5" id="5"/>
            <p:cNvSpPr/>
            <p:nvPr/>
          </p:nvSpPr>
          <p:spPr>
            <a:xfrm flipH="false" flipV="false" rot="0">
              <a:off x="0" y="0"/>
              <a:ext cx="13407188" cy="1713837"/>
            </a:xfrm>
            <a:custGeom>
              <a:avLst/>
              <a:gdLst/>
              <a:ahLst/>
              <a:cxnLst/>
              <a:rect r="r" b="b" t="t" l="l"/>
              <a:pathLst>
                <a:path h="1713837" w="13407188">
                  <a:moveTo>
                    <a:pt x="0" y="0"/>
                  </a:moveTo>
                  <a:lnTo>
                    <a:pt x="13407188" y="0"/>
                  </a:lnTo>
                  <a:lnTo>
                    <a:pt x="13407188" y="1713837"/>
                  </a:lnTo>
                  <a:lnTo>
                    <a:pt x="0" y="1713837"/>
                  </a:lnTo>
                  <a:close/>
                </a:path>
              </a:pathLst>
            </a:custGeom>
            <a:blipFill>
              <a:blip r:embed="rId3">
                <a:alphaModFix amt="0"/>
              </a:blip>
              <a:stretch>
                <a:fillRect l="0" t="-102429" r="0" b="-102429"/>
              </a:stretch>
            </a:blipFill>
          </p:spPr>
        </p:sp>
        <p:sp>
          <p:nvSpPr>
            <p:cNvPr name="TextBox 6" id="6"/>
            <p:cNvSpPr txBox="true"/>
            <p:nvPr/>
          </p:nvSpPr>
          <p:spPr>
            <a:xfrm>
              <a:off x="0" y="-57150"/>
              <a:ext cx="13407187" cy="1770982"/>
            </a:xfrm>
            <a:prstGeom prst="rect">
              <a:avLst/>
            </a:prstGeom>
          </p:spPr>
          <p:txBody>
            <a:bodyPr anchor="ctr" rtlCol="false" tIns="0" lIns="0" bIns="0" rIns="0"/>
            <a:lstStyle/>
            <a:p>
              <a:pPr algn="l">
                <a:lnSpc>
                  <a:spcPts val="7128"/>
                </a:lnSpc>
              </a:pPr>
              <a:r>
                <a:rPr lang="en-US" sz="6600" b="true">
                  <a:solidFill>
                    <a:srgbClr val="000000"/>
                  </a:solidFill>
                  <a:latin typeface="Avenir Bold"/>
                  <a:ea typeface="Avenir Bold"/>
                  <a:cs typeface="Avenir Bold"/>
                  <a:sym typeface="Avenir Bold"/>
                </a:rPr>
                <a:t>Comité Centraide</a:t>
              </a:r>
            </a:p>
          </p:txBody>
        </p:sp>
      </p:grpSp>
      <p:sp>
        <p:nvSpPr>
          <p:cNvPr name="TextBox 7" id="7"/>
          <p:cNvSpPr txBox="true"/>
          <p:nvPr/>
        </p:nvSpPr>
        <p:spPr>
          <a:xfrm rot="0">
            <a:off x="7627339" y="2678918"/>
            <a:ext cx="10359359" cy="7065662"/>
          </a:xfrm>
          <a:prstGeom prst="rect">
            <a:avLst/>
          </a:prstGeom>
        </p:spPr>
        <p:txBody>
          <a:bodyPr anchor="t" rtlCol="false" tIns="0" lIns="0" bIns="0" rIns="0">
            <a:spAutoFit/>
          </a:bodyPr>
          <a:lstStyle/>
          <a:p>
            <a:pPr algn="l">
              <a:lnSpc>
                <a:spcPts val="2989"/>
              </a:lnSpc>
            </a:pPr>
            <a:r>
              <a:rPr lang="en-US" sz="2518">
                <a:solidFill>
                  <a:srgbClr val="000000"/>
                </a:solidFill>
                <a:latin typeface="Avenir"/>
                <a:ea typeface="Avenir"/>
                <a:cs typeface="Avenir"/>
                <a:sym typeface="Avenir"/>
              </a:rPr>
              <a:t>C</a:t>
            </a:r>
            <a:r>
              <a:rPr lang="en-US" sz="2518">
                <a:solidFill>
                  <a:srgbClr val="000000"/>
                </a:solidFill>
                <a:latin typeface="Avenir"/>
                <a:ea typeface="Avenir"/>
                <a:cs typeface="Avenir"/>
                <a:sym typeface="Avenir"/>
              </a:rPr>
              <a:t>e groupe de bénévoles travaille en collaboration pour imaginer des activités engageantes et élaborer des stratégies de collecte de fonds pour votre campagne. En réunissant des personnes de différents secteurs de votre organisation, ce comité offre une excellente occasion de rencontrer de nouveaux collègues et de développer de nouvelles compétences.</a:t>
            </a:r>
          </a:p>
          <a:p>
            <a:pPr algn="l">
              <a:lnSpc>
                <a:spcPts val="2990"/>
              </a:lnSpc>
            </a:pPr>
          </a:p>
          <a:p>
            <a:pPr algn="l">
              <a:lnSpc>
                <a:spcPts val="2989"/>
              </a:lnSpc>
            </a:pPr>
            <a:r>
              <a:rPr lang="en-US" sz="2518">
                <a:solidFill>
                  <a:srgbClr val="000000"/>
                </a:solidFill>
                <a:latin typeface="Avenir"/>
                <a:ea typeface="Avenir"/>
                <a:cs typeface="Avenir"/>
                <a:sym typeface="Avenir"/>
              </a:rPr>
              <a:t>L</a:t>
            </a:r>
            <a:r>
              <a:rPr lang="en-US" sz="2518">
                <a:solidFill>
                  <a:srgbClr val="000000"/>
                </a:solidFill>
                <a:latin typeface="Avenir"/>
                <a:ea typeface="Avenir"/>
                <a:cs typeface="Avenir"/>
                <a:sym typeface="Avenir"/>
              </a:rPr>
              <a:t>es membres du Comité Centraide :</a:t>
            </a:r>
          </a:p>
          <a:p>
            <a:pPr algn="l">
              <a:lnSpc>
                <a:spcPts val="2989"/>
              </a:lnSpc>
            </a:pPr>
          </a:p>
          <a:p>
            <a:pPr algn="l" marL="543712" indent="-271856" lvl="1">
              <a:lnSpc>
                <a:spcPts val="2989"/>
              </a:lnSpc>
              <a:buFont typeface="Arial"/>
              <a:buChar char="•"/>
            </a:pPr>
            <a:r>
              <a:rPr lang="en-US" sz="2518">
                <a:solidFill>
                  <a:srgbClr val="000000"/>
                </a:solidFill>
                <a:latin typeface="Avenir"/>
                <a:ea typeface="Avenir"/>
                <a:cs typeface="Avenir"/>
                <a:sym typeface="Avenir"/>
              </a:rPr>
              <a:t>Appuient le ou la coordonnateur(trice) de la campagne dans la planification et la réalisation d'une campagne de dons en milieu de travail réussie</a:t>
            </a:r>
          </a:p>
          <a:p>
            <a:pPr algn="l" marL="543712" indent="-271856" lvl="1">
              <a:lnSpc>
                <a:spcPts val="2989"/>
              </a:lnSpc>
              <a:buFont typeface="Arial"/>
              <a:buChar char="•"/>
            </a:pPr>
            <a:r>
              <a:rPr lang="en-US" sz="2518">
                <a:solidFill>
                  <a:srgbClr val="000000"/>
                </a:solidFill>
                <a:latin typeface="Avenir"/>
                <a:ea typeface="Avenir"/>
                <a:cs typeface="Avenir"/>
                <a:sym typeface="Avenir"/>
              </a:rPr>
              <a:t>Planifient et organisent les activités de collecte de fonds de la campagne</a:t>
            </a:r>
          </a:p>
          <a:p>
            <a:pPr algn="l" marL="543712" indent="-271856" lvl="1">
              <a:lnSpc>
                <a:spcPts val="2989"/>
              </a:lnSpc>
              <a:buFont typeface="Arial"/>
              <a:buChar char="•"/>
            </a:pPr>
            <a:r>
              <a:rPr lang="en-US" sz="2518">
                <a:solidFill>
                  <a:srgbClr val="000000"/>
                </a:solidFill>
                <a:latin typeface="Avenir"/>
                <a:ea typeface="Avenir"/>
                <a:cs typeface="Avenir"/>
                <a:sym typeface="Avenir"/>
              </a:rPr>
              <a:t>Sensibilisent leurs collègues à la mission de Centraide et partagent de l'information pertinente</a:t>
            </a:r>
          </a:p>
          <a:p>
            <a:pPr algn="l" marL="543712" indent="-271856" lvl="1">
              <a:lnSpc>
                <a:spcPts val="2989"/>
              </a:lnSpc>
              <a:buFont typeface="Arial"/>
              <a:buChar char="•"/>
            </a:pPr>
            <a:r>
              <a:rPr lang="en-US" sz="2518">
                <a:solidFill>
                  <a:srgbClr val="000000"/>
                </a:solidFill>
                <a:latin typeface="Avenir"/>
                <a:ea typeface="Avenir"/>
                <a:cs typeface="Avenir"/>
                <a:sym typeface="Avenir"/>
              </a:rPr>
              <a:t>Font la promotion des dons de leadership au sein de l'organisation</a:t>
            </a:r>
          </a:p>
          <a:p>
            <a:pPr algn="l" marL="543712" indent="-271856" lvl="1">
              <a:lnSpc>
                <a:spcPts val="2989"/>
              </a:lnSpc>
              <a:buFont typeface="Arial"/>
              <a:buChar char="•"/>
            </a:pPr>
            <a:r>
              <a:rPr lang="en-US" sz="2518">
                <a:solidFill>
                  <a:srgbClr val="000000"/>
                </a:solidFill>
                <a:latin typeface="Avenir"/>
                <a:ea typeface="Avenir"/>
                <a:cs typeface="Avenir"/>
                <a:sym typeface="Avenir"/>
              </a:rPr>
              <a:t>Recrutent les champions de Centraide</a:t>
            </a:r>
          </a:p>
          <a:p>
            <a:pPr algn="l" marL="475748" indent="-237874" lvl="1">
              <a:lnSpc>
                <a:spcPts val="2719"/>
              </a:lnSpc>
            </a:pPr>
          </a:p>
        </p:txBody>
      </p:sp>
      <p:grpSp>
        <p:nvGrpSpPr>
          <p:cNvPr name="Group 8" id="8"/>
          <p:cNvGrpSpPr/>
          <p:nvPr/>
        </p:nvGrpSpPr>
        <p:grpSpPr>
          <a:xfrm rot="0">
            <a:off x="863013" y="1250661"/>
            <a:ext cx="5919788" cy="8493919"/>
            <a:chOff x="0" y="0"/>
            <a:chExt cx="7893050" cy="11325225"/>
          </a:xfrm>
        </p:grpSpPr>
        <p:sp>
          <p:nvSpPr>
            <p:cNvPr name="Freeform 9" id="9"/>
            <p:cNvSpPr/>
            <p:nvPr/>
          </p:nvSpPr>
          <p:spPr>
            <a:xfrm flipH="false" flipV="false" rot="0">
              <a:off x="0" y="0"/>
              <a:ext cx="7893050" cy="11325225"/>
            </a:xfrm>
            <a:custGeom>
              <a:avLst/>
              <a:gdLst/>
              <a:ahLst/>
              <a:cxnLst/>
              <a:rect r="r" b="b" t="t" l="l"/>
              <a:pathLst>
                <a:path h="11325225" w="7893050">
                  <a:moveTo>
                    <a:pt x="0" y="0"/>
                  </a:moveTo>
                  <a:lnTo>
                    <a:pt x="7893050" y="0"/>
                  </a:lnTo>
                  <a:lnTo>
                    <a:pt x="7893050" y="11325225"/>
                  </a:lnTo>
                  <a:lnTo>
                    <a:pt x="0" y="11325225"/>
                  </a:lnTo>
                  <a:lnTo>
                    <a:pt x="0" y="0"/>
                  </a:lnTo>
                  <a:close/>
                </a:path>
              </a:pathLst>
            </a:custGeom>
            <a:blipFill>
              <a:blip r:embed="rId4"/>
              <a:stretch>
                <a:fillRect l="0" t="-2223" r="0" b="-2223"/>
              </a:stretch>
            </a:blipFill>
          </p:spPr>
        </p:sp>
      </p:gr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0</Words>
  <Application>Microsoft Office PowerPoint</Application>
  <PresentationFormat>On-screen Show (4:3)</PresentationFormat>
  <Paragraphs>0</Paragraphs>
  <Slides>0</Slides>
  <Notes>0</Notes>
  <HiddenSlides>0</HiddenSlides>
  <MMClips>0</MMClips>
  <ScaleCrop>false</ScaleCrop>
  <HeadingPairs>
    <vt:vector size="4" baseType="variant">
      <vt:variant>
        <vt:lpstr>Theme</vt:lpstr>
      </vt:variant>
      <vt:variant>
        <vt:i4>1</vt:i4>
      </vt:variant>
      <vt:variant>
        <vt:lpstr>Slide Titles</vt:lpstr>
      </vt:variant>
      <vt:variant>
        <vt:i4>0</vt:i4>
      </vt:variant>
    </vt:vector>
  </HeadingPairs>
  <TitlesOfParts>
    <vt:vector size="1" baseType="lpstr">
      <vt:lpstr>Office Theme</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xsi="http://www.w3.org/2001/XMLSchema-instance">
  <dcterms:created xsi:type="dcterms:W3CDTF">2006-08-16T00:00:00Z</dcterms:created>
  <dc:identifier>DAHPdk3eiH4</dc:identifier>
  <dcterms:modified xsi:type="dcterms:W3CDTF">2011-08-01T06:04:30Z</dcterms:modified>
  <cp:revision>1</cp:revision>
  <dc:title> Bonnes pratiques pour la campagne en milieu de travail </dc:title>
</cp:coreProperties>
</file>