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7"/>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18288000" cy="10287000"/>
  <p:notesSz cx="6858000" cy="9144000"/>
  <p:embeddedFontLst>
    <p:embeddedFont>
      <p:font typeface="Avenir" charset="1" panose="020B0503020203020204"/>
      <p:regular r:id="rId35"/>
    </p:embeddedFont>
    <p:embeddedFont>
      <p:font typeface="Avenir Bold" charset="1" panose="020B0703020203020204"/>
      <p:regular r:id="rId36"/>
    </p:embeddedFont>
    <p:embeddedFont>
      <p:font typeface="Arial Bold" charset="1" panose="020B0704020202020204"/>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fonts/font35.fntdata" Type="http://schemas.openxmlformats.org/officeDocument/2006/relationships/font"/><Relationship Id="rId36" Target="fonts/font36.fntdata" Type="http://schemas.openxmlformats.org/officeDocument/2006/relationships/font"/><Relationship Id="rId37" Target="notesMasters/notesMaster1.xml" Type="http://schemas.openxmlformats.org/officeDocument/2006/relationships/notesMaster"/><Relationship Id="rId38" Target="theme/theme2.xml" Type="http://schemas.openxmlformats.org/officeDocument/2006/relationships/theme"/><Relationship Id="rId39" Target="notesSlides/notesSlide1.xml" Type="http://schemas.openxmlformats.org/officeDocument/2006/relationships/notesSlide"/><Relationship Id="rId4" Target="theme/theme1.xml" Type="http://schemas.openxmlformats.org/officeDocument/2006/relationships/theme"/><Relationship Id="rId40" Target="fonts/font40.fntdata" Type="http://schemas.openxmlformats.org/officeDocument/2006/relationships/font"/><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5.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6.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 Id="rId3" Target="../media/image18.png" Type="http://schemas.openxmlformats.org/officeDocument/2006/relationships/image"/><Relationship Id="rId4" Target="../media/image5.jpeg" Type="http://schemas.openxmlformats.org/officeDocument/2006/relationships/image"/><Relationship Id="rId5" Target="../media/image3.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9.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png" Type="http://schemas.openxmlformats.org/officeDocument/2006/relationships/image"/><Relationship Id="rId3" Target="../media/image21.png" Type="http://schemas.openxmlformats.org/officeDocument/2006/relationships/image"/><Relationship Id="rId4" Target="../media/image22.png" Type="http://schemas.openxmlformats.org/officeDocument/2006/relationships/image"/><Relationship Id="rId5" Target="../media/image23.png" Type="http://schemas.openxmlformats.org/officeDocument/2006/relationships/image"/><Relationship Id="rId6" Target="../media/image24.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6.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png" Type="http://schemas.openxmlformats.org/officeDocument/2006/relationships/image"/><Relationship Id="rId3" Target="../media/image27.png" Type="http://schemas.openxmlformats.org/officeDocument/2006/relationships/image"/><Relationship Id="rId4" Target="../media/image5.jpeg" Type="http://schemas.openxmlformats.org/officeDocument/2006/relationships/image"/><Relationship Id="rId5" Target="../media/image3.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28.png" Type="http://schemas.openxmlformats.org/officeDocument/2006/relationships/image"/><Relationship Id="rId4" Target="../media/image29.png" Type="http://schemas.openxmlformats.org/officeDocument/2006/relationships/image"/><Relationship Id="rId5" Target="../media/image30.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31.png" Type="http://schemas.openxmlformats.org/officeDocument/2006/relationships/image"/><Relationship Id="rId4" Target="../media/image32.png" Type="http://schemas.openxmlformats.org/officeDocument/2006/relationships/image"/><Relationship Id="rId5" Target="../media/image33.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 Id="rId3" Target="../media/image35.png" Type="http://schemas.openxmlformats.org/officeDocument/2006/relationships/image"/><Relationship Id="rId4" Target="../media/image5.jpeg" Type="http://schemas.openxmlformats.org/officeDocument/2006/relationships/image"/><Relationship Id="rId5" Target="../media/image3.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6.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 Id="rId3" Target="../media/image26.png" Type="http://schemas.openxmlformats.org/officeDocument/2006/relationships/image"/><Relationship Id="rId4" Target="../media/image3.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7.jpeg" Type="http://schemas.openxmlformats.org/officeDocument/2006/relationships/image"/><Relationship Id="rId5" Target="../media/image8.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slide12.xml" Type="http://schemas.openxmlformats.org/officeDocument/2006/relationships/slide"/><Relationship Id="rId3" Target="slide24.xml" Type="http://schemas.openxmlformats.org/officeDocument/2006/relationships/slide"/><Relationship Id="rId4" Target="slide28.xml" Type="http://schemas.openxmlformats.org/officeDocument/2006/relationships/slide"/><Relationship Id="rId5" Target="../media/image9.jpeg" Type="http://schemas.openxmlformats.org/officeDocument/2006/relationships/image"/><Relationship Id="rId6" Target="slide5.xml" Type="http://schemas.openxmlformats.org/officeDocument/2006/relationship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jpeg" Type="http://schemas.openxmlformats.org/officeDocument/2006/relationships/image"/><Relationship Id="rId3" Target="../media/image11.png" Type="http://schemas.openxmlformats.org/officeDocument/2006/relationships/image"/><Relationship Id="rId4" Target="../media/image5.jpeg" Type="http://schemas.openxmlformats.org/officeDocument/2006/relationships/image"/><Relationship Id="rId5" Target="../media/image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4.png" Type="http://schemas.openxmlformats.org/officeDocument/2006/relationships/image"/><Relationship Id="rId4" Target="../media/image5.jpeg" Type="http://schemas.openxmlformats.org/officeDocument/2006/relationships/image"/><Relationship Id="rId5" Target="../media/image8.jpeg" Type="http://schemas.openxmlformats.org/officeDocument/2006/relationships/image"/><Relationship Id="rId6" Target="../media/image7.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3.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5.jpeg" Type="http://schemas.openxmlformats.org/officeDocument/2006/relationships/image"/><Relationship Id="rId4" Target="../media/image14.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756094" y="48148"/>
            <a:ext cx="10293711" cy="10238852"/>
            <a:chOff x="0" y="0"/>
            <a:chExt cx="13816914" cy="13743280"/>
          </a:xfrm>
        </p:grpSpPr>
        <p:sp>
          <p:nvSpPr>
            <p:cNvPr name="Freeform 3" id="3"/>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25069" t="0" r="-25069" b="0"/>
              </a:stretch>
            </a:blipFill>
          </p:spPr>
        </p:sp>
      </p:grpSp>
      <p:sp>
        <p:nvSpPr>
          <p:cNvPr name="TextBox 4" id="4"/>
          <p:cNvSpPr txBox="true"/>
          <p:nvPr/>
        </p:nvSpPr>
        <p:spPr>
          <a:xfrm rot="0">
            <a:off x="10933614" y="2714292"/>
            <a:ext cx="7262946" cy="3660486"/>
          </a:xfrm>
          <a:prstGeom prst="rect">
            <a:avLst/>
          </a:prstGeom>
        </p:spPr>
        <p:txBody>
          <a:bodyPr anchor="t" rtlCol="false" tIns="0" lIns="0" bIns="0" rIns="0">
            <a:spAutoFit/>
          </a:bodyPr>
          <a:lstStyle/>
          <a:p>
            <a:pPr algn="l">
              <a:lnSpc>
                <a:spcPts val="6480"/>
              </a:lnSpc>
            </a:pPr>
            <a:r>
              <a:rPr lang="en-US" sz="5400">
                <a:solidFill>
                  <a:srgbClr val="000000"/>
                </a:solidFill>
                <a:latin typeface="Avenir"/>
                <a:ea typeface="Avenir"/>
                <a:cs typeface="Avenir"/>
                <a:sym typeface="Avenir"/>
              </a:rPr>
              <a:t>Workplace Campaign</a:t>
            </a:r>
          </a:p>
          <a:p>
            <a:pPr algn="l">
              <a:lnSpc>
                <a:spcPts val="6480"/>
              </a:lnSpc>
            </a:pPr>
            <a:r>
              <a:rPr lang="en-US" sz="5400">
                <a:solidFill>
                  <a:srgbClr val="000000"/>
                </a:solidFill>
                <a:latin typeface="Avenir"/>
                <a:ea typeface="Avenir"/>
                <a:cs typeface="Avenir"/>
                <a:sym typeface="Avenir"/>
              </a:rPr>
              <a:t>Best Practices</a:t>
            </a:r>
          </a:p>
          <a:p>
            <a:pPr algn="l">
              <a:lnSpc>
                <a:spcPts val="4320"/>
              </a:lnSpc>
            </a:pPr>
          </a:p>
          <a:p>
            <a:pPr algn="l">
              <a:lnSpc>
                <a:spcPts val="4320"/>
              </a:lnSpc>
            </a:pPr>
            <a:r>
              <a:rPr lang="en-US" sz="3600">
                <a:solidFill>
                  <a:srgbClr val="000000"/>
                </a:solidFill>
                <a:latin typeface="Avenir"/>
                <a:ea typeface="Avenir"/>
                <a:cs typeface="Avenir"/>
                <a:sym typeface="Avenir"/>
              </a:rPr>
              <a:t>A step-by-step guide to running an employee giving campaign</a:t>
            </a:r>
          </a:p>
        </p:txBody>
      </p:sp>
      <p:grpSp>
        <p:nvGrpSpPr>
          <p:cNvPr name="Group 5" id="5"/>
          <p:cNvGrpSpPr/>
          <p:nvPr/>
        </p:nvGrpSpPr>
        <p:grpSpPr>
          <a:xfrm rot="0">
            <a:off x="0" y="48148"/>
            <a:ext cx="18288000" cy="10238852"/>
            <a:chOff x="0" y="0"/>
            <a:chExt cx="24384000" cy="13651803"/>
          </a:xfrm>
        </p:grpSpPr>
        <p:sp>
          <p:nvSpPr>
            <p:cNvPr name="Freeform 6" id="6"/>
            <p:cNvSpPr/>
            <p:nvPr/>
          </p:nvSpPr>
          <p:spPr>
            <a:xfrm flipH="false" flipV="false" rot="0">
              <a:off x="0" y="0"/>
              <a:ext cx="24384000" cy="13651804"/>
            </a:xfrm>
            <a:custGeom>
              <a:avLst/>
              <a:gdLst/>
              <a:ahLst/>
              <a:cxnLst/>
              <a:rect r="r" b="b" t="t" l="l"/>
              <a:pathLst>
                <a:path h="13651804" w="24384000">
                  <a:moveTo>
                    <a:pt x="0" y="0"/>
                  </a:moveTo>
                  <a:lnTo>
                    <a:pt x="24384000" y="0"/>
                  </a:lnTo>
                  <a:lnTo>
                    <a:pt x="24384000" y="13651804"/>
                  </a:lnTo>
                  <a:lnTo>
                    <a:pt x="0" y="13651804"/>
                  </a:lnTo>
                  <a:lnTo>
                    <a:pt x="0" y="0"/>
                  </a:lnTo>
                  <a:close/>
                </a:path>
              </a:pathLst>
            </a:custGeom>
            <a:blipFill>
              <a:blip r:embed="rId3"/>
              <a:stretch>
                <a:fillRect l="0" t="-235" r="0" b="-235"/>
              </a:stretch>
            </a:blipFill>
          </p:spPr>
        </p:sp>
      </p:grpSp>
      <p:sp>
        <p:nvSpPr>
          <p:cNvPr name="Freeform 7" id="7"/>
          <p:cNvSpPr/>
          <p:nvPr/>
        </p:nvSpPr>
        <p:spPr>
          <a:xfrm flipH="false" flipV="false" rot="0">
            <a:off x="12558491" y="7349674"/>
            <a:ext cx="4759092" cy="1596501"/>
          </a:xfrm>
          <a:custGeom>
            <a:avLst/>
            <a:gdLst/>
            <a:ahLst/>
            <a:cxnLst/>
            <a:rect r="r" b="b" t="t" l="l"/>
            <a:pathLst>
              <a:path h="1596501" w="4759092">
                <a:moveTo>
                  <a:pt x="0" y="0"/>
                </a:moveTo>
                <a:lnTo>
                  <a:pt x="4759092" y="0"/>
                </a:lnTo>
                <a:lnTo>
                  <a:pt x="4759092" y="1596501"/>
                </a:lnTo>
                <a:lnTo>
                  <a:pt x="0" y="1596501"/>
                </a:lnTo>
                <a:lnTo>
                  <a:pt x="0" y="0"/>
                </a:lnTo>
                <a:close/>
              </a:path>
            </a:pathLst>
          </a:custGeom>
          <a:blipFill>
            <a:blip r:embed="rId4"/>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285374"/>
            <a:chOff x="0" y="0"/>
            <a:chExt cx="13407187" cy="1713832"/>
          </a:xfrm>
        </p:grpSpPr>
        <p:sp>
          <p:nvSpPr>
            <p:cNvPr name="Freeform 5" id="5"/>
            <p:cNvSpPr/>
            <p:nvPr/>
          </p:nvSpPr>
          <p:spPr>
            <a:xfrm flipH="false" flipV="false" rot="0">
              <a:off x="0" y="0"/>
              <a:ext cx="13407188" cy="1713837"/>
            </a:xfrm>
            <a:custGeom>
              <a:avLst/>
              <a:gdLst/>
              <a:ahLst/>
              <a:cxnLst/>
              <a:rect r="r" b="b" t="t" l="l"/>
              <a:pathLst>
                <a:path h="1713837" w="13407188">
                  <a:moveTo>
                    <a:pt x="0" y="0"/>
                  </a:moveTo>
                  <a:lnTo>
                    <a:pt x="13407188" y="0"/>
                  </a:lnTo>
                  <a:lnTo>
                    <a:pt x="13407188" y="1713837"/>
                  </a:lnTo>
                  <a:lnTo>
                    <a:pt x="0" y="1713837"/>
                  </a:lnTo>
                  <a:close/>
                </a:path>
              </a:pathLst>
            </a:custGeom>
            <a:blipFill>
              <a:blip r:embed="rId3">
                <a:alphaModFix amt="0"/>
              </a:blip>
              <a:stretch>
                <a:fillRect l="0" t="-102429" r="0" b="-102429"/>
              </a:stretch>
            </a:blipFill>
          </p:spPr>
        </p:sp>
        <p:sp>
          <p:nvSpPr>
            <p:cNvPr name="TextBox 6" id="6"/>
            <p:cNvSpPr txBox="true"/>
            <p:nvPr/>
          </p:nvSpPr>
          <p:spPr>
            <a:xfrm>
              <a:off x="0" y="-57150"/>
              <a:ext cx="13407187" cy="1770982"/>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Champions</a:t>
              </a:r>
            </a:p>
          </p:txBody>
        </p:sp>
      </p:grpSp>
      <p:sp>
        <p:nvSpPr>
          <p:cNvPr name="TextBox 7" id="7"/>
          <p:cNvSpPr txBox="true"/>
          <p:nvPr/>
        </p:nvSpPr>
        <p:spPr>
          <a:xfrm rot="0">
            <a:off x="7599140" y="2851292"/>
            <a:ext cx="9872510" cy="5513070"/>
          </a:xfrm>
          <a:prstGeom prst="rect">
            <a:avLst/>
          </a:prstGeom>
        </p:spPr>
        <p:txBody>
          <a:bodyPr anchor="t" rtlCol="false" tIns="0" lIns="0" bIns="0" rIns="0">
            <a:spAutoFit/>
          </a:bodyPr>
          <a:lstStyle/>
          <a:p>
            <a:pPr algn="l">
              <a:lnSpc>
                <a:spcPts val="2700"/>
              </a:lnSpc>
            </a:pPr>
            <a:r>
              <a:rPr lang="en-US" sz="2250">
                <a:solidFill>
                  <a:srgbClr val="000000"/>
                </a:solidFill>
                <a:latin typeface="Avenir"/>
                <a:ea typeface="Avenir"/>
                <a:cs typeface="Avenir"/>
                <a:sym typeface="Avenir"/>
              </a:rPr>
              <a:t>An integral part of any campaign, champions fuel passion during their campaign and inspire colleagues about United Way's work. They are a resource for co-workers and help ensure the campaign runs smoothly. </a:t>
            </a:r>
          </a:p>
          <a:p>
            <a:pPr algn="l">
              <a:lnSpc>
                <a:spcPts val="2700"/>
              </a:lnSpc>
            </a:pPr>
          </a:p>
          <a:p>
            <a:pPr algn="l">
              <a:lnSpc>
                <a:spcPts val="2700"/>
              </a:lnSpc>
            </a:pPr>
            <a:r>
              <a:rPr lang="en-US" sz="2250">
                <a:solidFill>
                  <a:srgbClr val="000000"/>
                </a:solidFill>
                <a:latin typeface="Avenir"/>
                <a:ea typeface="Avenir"/>
                <a:cs typeface="Avenir"/>
                <a:sym typeface="Avenir"/>
              </a:rPr>
              <a:t>These local campaign promoters:</a:t>
            </a:r>
          </a:p>
          <a:p>
            <a:pPr algn="l" marL="426244" indent="-213122" lvl="1">
              <a:lnSpc>
                <a:spcPts val="2700"/>
              </a:lnSpc>
              <a:buFont typeface="Arial"/>
              <a:buChar char="•"/>
            </a:pPr>
            <a:r>
              <a:rPr lang="en-US" sz="2250">
                <a:solidFill>
                  <a:srgbClr val="000000"/>
                </a:solidFill>
                <a:latin typeface="Avenir"/>
                <a:ea typeface="Avenir"/>
                <a:cs typeface="Avenir"/>
                <a:sym typeface="Avenir"/>
              </a:rPr>
              <a:t>Are the go-to resource for information on the campaign and upcoming events</a:t>
            </a:r>
          </a:p>
          <a:p>
            <a:pPr algn="l" marL="426244" indent="-213122" lvl="1">
              <a:lnSpc>
                <a:spcPts val="2700"/>
              </a:lnSpc>
              <a:buFont typeface="Arial"/>
              <a:buChar char="•"/>
            </a:pPr>
            <a:r>
              <a:rPr lang="en-US" sz="2250">
                <a:solidFill>
                  <a:srgbClr val="000000"/>
                </a:solidFill>
                <a:latin typeface="Avenir"/>
                <a:ea typeface="Avenir"/>
                <a:cs typeface="Avenir"/>
                <a:sym typeface="Avenir"/>
              </a:rPr>
              <a:t>Assist with campaign events</a:t>
            </a:r>
          </a:p>
          <a:p>
            <a:pPr algn="l" marL="426244" indent="-213122" lvl="1">
              <a:lnSpc>
                <a:spcPts val="2700"/>
              </a:lnSpc>
              <a:buFont typeface="Arial"/>
              <a:buChar char="•"/>
            </a:pPr>
            <a:r>
              <a:rPr lang="en-US" sz="2250">
                <a:solidFill>
                  <a:srgbClr val="000000"/>
                </a:solidFill>
                <a:latin typeface="Avenir"/>
                <a:ea typeface="Avenir"/>
                <a:cs typeface="Avenir"/>
                <a:sym typeface="Avenir"/>
              </a:rPr>
              <a:t>Support giving and offer help to employees who want to donate</a:t>
            </a:r>
          </a:p>
          <a:p>
            <a:pPr algn="l" marL="426244" indent="-213122" lvl="1">
              <a:lnSpc>
                <a:spcPts val="2700"/>
              </a:lnSpc>
            </a:pPr>
          </a:p>
          <a:p>
            <a:pPr algn="l">
              <a:lnSpc>
                <a:spcPts val="2700"/>
              </a:lnSpc>
            </a:pPr>
            <a:r>
              <a:rPr lang="en-US" sz="2250">
                <a:solidFill>
                  <a:srgbClr val="000000"/>
                </a:solidFill>
                <a:latin typeface="Avenir"/>
                <a:ea typeface="Avenir"/>
                <a:cs typeface="Avenir"/>
                <a:sym typeface="Avenir"/>
              </a:rPr>
              <a:t>With hybrid or virtual campaign approaches, you can:</a:t>
            </a:r>
          </a:p>
          <a:p>
            <a:pPr algn="l" marL="426244" indent="-213122" lvl="1">
              <a:lnSpc>
                <a:spcPts val="2700"/>
              </a:lnSpc>
              <a:buFont typeface="Arial"/>
              <a:buChar char="•"/>
            </a:pPr>
            <a:r>
              <a:rPr lang="en-US" sz="2250">
                <a:solidFill>
                  <a:srgbClr val="000000"/>
                </a:solidFill>
                <a:latin typeface="Avenir"/>
                <a:ea typeface="Avenir"/>
                <a:cs typeface="Avenir"/>
                <a:sym typeface="Avenir"/>
              </a:rPr>
              <a:t>Encourage champions to attend a virtual engagement activity offered by United Way, to better understand our work</a:t>
            </a:r>
          </a:p>
          <a:p>
            <a:pPr algn="l" marL="425291" indent="-212646" lvl="1">
              <a:lnSpc>
                <a:spcPts val="2700"/>
              </a:lnSpc>
              <a:buFont typeface="Arial"/>
              <a:buChar char="•"/>
            </a:pPr>
            <a:r>
              <a:rPr lang="en-US" sz="2250">
                <a:solidFill>
                  <a:srgbClr val="000000"/>
                </a:solidFill>
                <a:latin typeface="Avenir"/>
                <a:ea typeface="Avenir"/>
                <a:cs typeface="Avenir"/>
                <a:sym typeface="Avenir"/>
              </a:rPr>
              <a:t>Ensure champions are familiar with your giving platform so they can help employees donate </a:t>
            </a:r>
          </a:p>
          <a:p>
            <a:pPr algn="l" marL="425291" indent="-212646" lvl="1">
              <a:lnSpc>
                <a:spcPts val="2430"/>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4607" r="0"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285370"/>
            <a:chOff x="0" y="0"/>
            <a:chExt cx="13407187" cy="1713827"/>
          </a:xfrm>
        </p:grpSpPr>
        <p:sp>
          <p:nvSpPr>
            <p:cNvPr name="Freeform 5" id="5"/>
            <p:cNvSpPr/>
            <p:nvPr/>
          </p:nvSpPr>
          <p:spPr>
            <a:xfrm flipH="false" flipV="false" rot="0">
              <a:off x="0" y="0"/>
              <a:ext cx="13407188" cy="1713832"/>
            </a:xfrm>
            <a:custGeom>
              <a:avLst/>
              <a:gdLst/>
              <a:ahLst/>
              <a:cxnLst/>
              <a:rect r="r" b="b" t="t" l="l"/>
              <a:pathLst>
                <a:path h="1713832" w="13407188">
                  <a:moveTo>
                    <a:pt x="0" y="0"/>
                  </a:moveTo>
                  <a:lnTo>
                    <a:pt x="13407188" y="0"/>
                  </a:lnTo>
                  <a:lnTo>
                    <a:pt x="13407188" y="1713832"/>
                  </a:lnTo>
                  <a:lnTo>
                    <a:pt x="0" y="1713832"/>
                  </a:lnTo>
                  <a:close/>
                </a:path>
              </a:pathLst>
            </a:custGeom>
            <a:blipFill>
              <a:blip r:embed="rId3">
                <a:alphaModFix amt="0"/>
              </a:blip>
              <a:stretch>
                <a:fillRect l="0" t="-102430" r="0" b="-102429"/>
              </a:stretch>
            </a:blipFill>
          </p:spPr>
        </p:sp>
        <p:sp>
          <p:nvSpPr>
            <p:cNvPr name="TextBox 6" id="6"/>
            <p:cNvSpPr txBox="true"/>
            <p:nvPr/>
          </p:nvSpPr>
          <p:spPr>
            <a:xfrm>
              <a:off x="0" y="-47625"/>
              <a:ext cx="13407187" cy="1761452"/>
            </a:xfrm>
            <a:prstGeom prst="rect">
              <a:avLst/>
            </a:prstGeom>
          </p:spPr>
          <p:txBody>
            <a:bodyPr anchor="ctr" rtlCol="false" tIns="0" lIns="0" bIns="0" rIns="0"/>
            <a:lstStyle/>
            <a:p>
              <a:pPr algn="l">
                <a:lnSpc>
                  <a:spcPts val="5832"/>
                </a:lnSpc>
              </a:pPr>
              <a:r>
                <a:rPr lang="en-US" sz="5400" b="true">
                  <a:solidFill>
                    <a:srgbClr val="000000"/>
                  </a:solidFill>
                  <a:latin typeface="Avenir Bold"/>
                  <a:ea typeface="Avenir Bold"/>
                  <a:cs typeface="Avenir Bold"/>
                  <a:sym typeface="Avenir Bold"/>
                </a:rPr>
                <a:t>Executive Sponsor &amp; Support</a:t>
              </a:r>
            </a:p>
          </p:txBody>
        </p:sp>
      </p:grpSp>
      <p:sp>
        <p:nvSpPr>
          <p:cNvPr name="TextBox 7" id="7"/>
          <p:cNvSpPr txBox="true"/>
          <p:nvPr/>
        </p:nvSpPr>
        <p:spPr>
          <a:xfrm rot="0">
            <a:off x="7599150" y="2711463"/>
            <a:ext cx="9872510" cy="7523797"/>
          </a:xfrm>
          <a:prstGeom prst="rect">
            <a:avLst/>
          </a:prstGeom>
        </p:spPr>
        <p:txBody>
          <a:bodyPr anchor="t" rtlCol="false" tIns="0" lIns="0" bIns="0" rIns="0">
            <a:spAutoFit/>
          </a:bodyPr>
          <a:lstStyle/>
          <a:p>
            <a:pPr algn="l">
              <a:lnSpc>
                <a:spcPts val="2643"/>
              </a:lnSpc>
            </a:pPr>
            <a:r>
              <a:rPr lang="en-US" sz="2039">
                <a:solidFill>
                  <a:srgbClr val="000000"/>
                </a:solidFill>
                <a:latin typeface="Avenir"/>
                <a:ea typeface="Avenir"/>
                <a:cs typeface="Avenir"/>
                <a:sym typeface="Avenir"/>
              </a:rPr>
              <a:t>An executive sponsor and executive support for your United Way campaign is a key element to running  a successful employee giving campaign. Seeing support from your organization’s executives is vital in rallying support and fueling passion for your campaign. </a:t>
            </a:r>
          </a:p>
          <a:p>
            <a:pPr algn="l">
              <a:lnSpc>
                <a:spcPts val="2423"/>
              </a:lnSpc>
            </a:pPr>
          </a:p>
          <a:p>
            <a:pPr algn="l">
              <a:lnSpc>
                <a:spcPts val="2643"/>
              </a:lnSpc>
            </a:pPr>
            <a:r>
              <a:rPr lang="en-US" sz="2039">
                <a:solidFill>
                  <a:srgbClr val="000000"/>
                </a:solidFill>
                <a:latin typeface="Avenir"/>
                <a:ea typeface="Avenir"/>
                <a:cs typeface="Avenir"/>
                <a:sym typeface="Avenir"/>
              </a:rPr>
              <a:t>Have your executive sponsor or support share their “why”: </a:t>
            </a:r>
          </a:p>
          <a:p>
            <a:pPr algn="l" marL="388239" indent="-194120" lvl="1">
              <a:lnSpc>
                <a:spcPts val="2643"/>
              </a:lnSpc>
              <a:buFont typeface="Arial"/>
              <a:buChar char="•"/>
            </a:pPr>
            <a:r>
              <a:rPr lang="en-US" sz="2039">
                <a:solidFill>
                  <a:srgbClr val="000000"/>
                </a:solidFill>
                <a:latin typeface="Avenir"/>
                <a:ea typeface="Avenir"/>
                <a:cs typeface="Avenir"/>
                <a:sym typeface="Avenir"/>
              </a:rPr>
              <a:t>Why have chosen to run a United Way employee giving campaign?</a:t>
            </a:r>
          </a:p>
          <a:p>
            <a:pPr algn="just" marL="388239" indent="-194120" lvl="1">
              <a:lnSpc>
                <a:spcPts val="2643"/>
              </a:lnSpc>
              <a:buFont typeface="Arial"/>
              <a:buChar char="•"/>
            </a:pPr>
            <a:r>
              <a:rPr lang="en-US" sz="2039">
                <a:solidFill>
                  <a:srgbClr val="000000"/>
                </a:solidFill>
                <a:latin typeface="Avenir"/>
                <a:ea typeface="Avenir"/>
                <a:cs typeface="Avenir"/>
                <a:sym typeface="Avenir"/>
              </a:rPr>
              <a:t>Why they care about United Way’s work? </a:t>
            </a:r>
          </a:p>
          <a:p>
            <a:pPr algn="just" marL="388239" indent="-194120" lvl="1">
              <a:lnSpc>
                <a:spcPts val="2643"/>
              </a:lnSpc>
            </a:pPr>
          </a:p>
          <a:p>
            <a:pPr algn="just" marL="388239" indent="-194120" lvl="1">
              <a:lnSpc>
                <a:spcPts val="2643"/>
              </a:lnSpc>
            </a:pPr>
            <a:r>
              <a:rPr lang="en-US" sz="2039">
                <a:solidFill>
                  <a:srgbClr val="000000"/>
                </a:solidFill>
                <a:latin typeface="Avenir"/>
                <a:ea typeface="Avenir"/>
                <a:cs typeface="Avenir"/>
                <a:sym typeface="Avenir"/>
              </a:rPr>
              <a:t>These elements will help people feel connected to your campaign and feel inspired to participate.</a:t>
            </a:r>
          </a:p>
          <a:p>
            <a:pPr algn="l" marL="388239" indent="-194120" lvl="1">
              <a:lnSpc>
                <a:spcPts val="2643"/>
              </a:lnSpc>
            </a:pPr>
          </a:p>
          <a:p>
            <a:pPr algn="l" marL="388239" indent="-194120" lvl="1">
              <a:lnSpc>
                <a:spcPts val="2643"/>
              </a:lnSpc>
            </a:pPr>
            <a:r>
              <a:rPr lang="en-US" sz="2039">
                <a:solidFill>
                  <a:srgbClr val="000000"/>
                </a:solidFill>
                <a:latin typeface="Avenir"/>
                <a:ea typeface="Avenir"/>
                <a:cs typeface="Avenir"/>
                <a:sym typeface="Avenir"/>
              </a:rPr>
              <a:t>Ask your executive sponsor for support with: </a:t>
            </a:r>
          </a:p>
          <a:p>
            <a:pPr algn="l" marL="388239" indent="-194120" lvl="1">
              <a:lnSpc>
                <a:spcPts val="2643"/>
              </a:lnSpc>
              <a:buFont typeface="Arial"/>
              <a:buChar char="•"/>
            </a:pPr>
            <a:r>
              <a:rPr lang="en-US" sz="2039">
                <a:solidFill>
                  <a:srgbClr val="000000"/>
                </a:solidFill>
                <a:latin typeface="Avenir"/>
                <a:ea typeface="Avenir"/>
                <a:cs typeface="Avenir"/>
                <a:sym typeface="Avenir"/>
              </a:rPr>
              <a:t>Rallying support for your workplace campaign by encouraging colleagues and/or employee participation </a:t>
            </a:r>
          </a:p>
          <a:p>
            <a:pPr algn="l" marL="388239" indent="-194120" lvl="1">
              <a:lnSpc>
                <a:spcPts val="2643"/>
              </a:lnSpc>
              <a:buFont typeface="Arial"/>
              <a:buChar char="•"/>
            </a:pPr>
            <a:r>
              <a:rPr lang="en-US" sz="2039">
                <a:solidFill>
                  <a:srgbClr val="000000"/>
                </a:solidFill>
                <a:latin typeface="Avenir"/>
                <a:ea typeface="Avenir"/>
                <a:cs typeface="Avenir"/>
                <a:sym typeface="Avenir"/>
              </a:rPr>
              <a:t>Kick off the campaign by making their donation first</a:t>
            </a:r>
          </a:p>
          <a:p>
            <a:pPr algn="l" marL="388239" indent="-194120" lvl="1">
              <a:lnSpc>
                <a:spcPts val="2643"/>
              </a:lnSpc>
              <a:buFont typeface="Arial"/>
              <a:buChar char="•"/>
            </a:pPr>
            <a:r>
              <a:rPr lang="en-US" sz="2039">
                <a:solidFill>
                  <a:srgbClr val="000000"/>
                </a:solidFill>
                <a:latin typeface="Avenir"/>
                <a:ea typeface="Avenir"/>
                <a:cs typeface="Avenir"/>
                <a:sym typeface="Avenir"/>
              </a:rPr>
              <a:t>Encourage colleagues and employees to step up and support the community</a:t>
            </a:r>
          </a:p>
          <a:p>
            <a:pPr algn="l" marL="388239" indent="-194120" lvl="1">
              <a:lnSpc>
                <a:spcPts val="2643"/>
              </a:lnSpc>
              <a:buFont typeface="Arial"/>
              <a:buChar char="•"/>
            </a:pPr>
            <a:r>
              <a:rPr lang="en-US" sz="2039">
                <a:solidFill>
                  <a:srgbClr val="000000"/>
                </a:solidFill>
                <a:latin typeface="Avenir"/>
                <a:ea typeface="Avenir"/>
                <a:cs typeface="Avenir"/>
                <a:sym typeface="Avenir"/>
              </a:rPr>
              <a:t>Show leadership and appreciation to everyone who supports the campaign</a:t>
            </a:r>
          </a:p>
          <a:p>
            <a:pPr algn="l" marL="388239" indent="-194120" lvl="1">
              <a:lnSpc>
                <a:spcPts val="2643"/>
              </a:lnSpc>
              <a:buFont typeface="Arial"/>
              <a:buChar char="•"/>
            </a:pPr>
            <a:r>
              <a:rPr lang="en-US" sz="2039">
                <a:solidFill>
                  <a:srgbClr val="000000"/>
                </a:solidFill>
                <a:latin typeface="Avenir"/>
                <a:ea typeface="Avenir"/>
                <a:cs typeface="Avenir"/>
                <a:sym typeface="Avenir"/>
              </a:rPr>
              <a:t>Provide leadership and support to ECC and campaign volunteers</a:t>
            </a:r>
          </a:p>
          <a:p>
            <a:pPr algn="l" marL="388239" indent="-194120" lvl="1">
              <a:lnSpc>
                <a:spcPts val="2643"/>
              </a:lnSpc>
              <a:buFont typeface="Arial"/>
              <a:buChar char="•"/>
            </a:pPr>
            <a:r>
              <a:rPr lang="en-US" sz="2039" spc="-15">
                <a:solidFill>
                  <a:srgbClr val="000000"/>
                </a:solidFill>
                <a:latin typeface="Avenir"/>
                <a:ea typeface="Avenir"/>
                <a:cs typeface="Avenir"/>
                <a:sym typeface="Avenir"/>
              </a:rPr>
              <a:t>Encourage participation among members of the leadership team</a:t>
            </a:r>
          </a:p>
          <a:p>
            <a:pPr algn="l" marL="388239" indent="-194120" lvl="1">
              <a:lnSpc>
                <a:spcPts val="1982"/>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2303" r="0" b="-2303"/>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25449" r="0" b="-25449"/>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28" cy="4336414"/>
            </a:xfrm>
            <a:custGeom>
              <a:avLst/>
              <a:gdLst/>
              <a:ahLst/>
              <a:cxnLst/>
              <a:rect r="r" b="b" t="t" l="l"/>
              <a:pathLst>
                <a:path h="4336414" w="7043528">
                  <a:moveTo>
                    <a:pt x="0" y="0"/>
                  </a:moveTo>
                  <a:lnTo>
                    <a:pt x="7043528" y="0"/>
                  </a:lnTo>
                  <a:lnTo>
                    <a:pt x="7043528" y="4336414"/>
                  </a:lnTo>
                  <a:lnTo>
                    <a:pt x="0" y="4336414"/>
                  </a:lnTo>
                  <a:close/>
                </a:path>
              </a:pathLst>
            </a:custGeom>
            <a:blipFill>
              <a:blip r:embed="rId4">
                <a:alphaModFix amt="0"/>
              </a:blip>
              <a:stretch>
                <a:fillRect l="-28991" t="0" r="-28991" b="0"/>
              </a:stretch>
            </a:blipFill>
          </p:spPr>
        </p:sp>
        <p:sp>
          <p:nvSpPr>
            <p:cNvPr name="TextBox 8" id="8"/>
            <p:cNvSpPr txBox="true"/>
            <p:nvPr/>
          </p:nvSpPr>
          <p:spPr>
            <a:xfrm>
              <a:off x="0" y="-57150"/>
              <a:ext cx="7043534" cy="439356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Campaign Preparation</a:t>
              </a:r>
            </a:p>
          </p:txBody>
        </p:sp>
      </p:grpSp>
      <p:sp>
        <p:nvSpPr>
          <p:cNvPr name="Freeform 9" id="9"/>
          <p:cNvSpPr/>
          <p:nvPr/>
        </p:nvSpPr>
        <p:spPr>
          <a:xfrm flipH="false" flipV="false" rot="0">
            <a:off x="12696168" y="6091094"/>
            <a:ext cx="4759092" cy="1596501"/>
          </a:xfrm>
          <a:custGeom>
            <a:avLst/>
            <a:gdLst/>
            <a:ahLst/>
            <a:cxnLst/>
            <a:rect r="r" b="b" t="t" l="l"/>
            <a:pathLst>
              <a:path h="1596501" w="4759092">
                <a:moveTo>
                  <a:pt x="0" y="0"/>
                </a:moveTo>
                <a:lnTo>
                  <a:pt x="4759092" y="0"/>
                </a:lnTo>
                <a:lnTo>
                  <a:pt x="4759092" y="1596501"/>
                </a:lnTo>
                <a:lnTo>
                  <a:pt x="0" y="1596501"/>
                </a:lnTo>
                <a:lnTo>
                  <a:pt x="0" y="0"/>
                </a:lnTo>
                <a:close/>
              </a:path>
            </a:pathLst>
          </a:custGeom>
          <a:blipFill>
            <a:blip r:embed="rId5"/>
            <a:stretch>
              <a:fillRect l="0" t="0" r="0" b="0"/>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1228725"/>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Planning a successful campaign	</a:t>
            </a:r>
          </a:p>
        </p:txBody>
      </p:sp>
      <p:sp>
        <p:nvSpPr>
          <p:cNvPr name="TextBox 5" id="5"/>
          <p:cNvSpPr txBox="true"/>
          <p:nvPr/>
        </p:nvSpPr>
        <p:spPr>
          <a:xfrm rot="0">
            <a:off x="1339215" y="2227288"/>
            <a:ext cx="15590520" cy="5621106"/>
          </a:xfrm>
          <a:prstGeom prst="rect">
            <a:avLst/>
          </a:prstGeom>
        </p:spPr>
        <p:txBody>
          <a:bodyPr anchor="t" rtlCol="false" tIns="0" lIns="0" bIns="0" rIns="0">
            <a:spAutoFit/>
          </a:bodyPr>
          <a:lstStyle/>
          <a:p>
            <a:pPr algn="l">
              <a:lnSpc>
                <a:spcPts val="3214"/>
              </a:lnSpc>
            </a:pPr>
            <a:r>
              <a:rPr lang="en-US" sz="2790">
                <a:solidFill>
                  <a:srgbClr val="000000"/>
                </a:solidFill>
                <a:latin typeface="Avenir"/>
                <a:ea typeface="Avenir"/>
                <a:cs typeface="Avenir"/>
                <a:sym typeface="Avenir"/>
              </a:rPr>
              <a:t>Before you get started, make sure your executive is on-board and can participate. They will help to drive engagement with your campaign by showing their support. Here are a few best practices that can help drive excitement and participation:</a:t>
            </a:r>
          </a:p>
          <a:p>
            <a:pPr algn="l">
              <a:lnSpc>
                <a:spcPts val="3214"/>
              </a:lnSpc>
            </a:pPr>
          </a:p>
          <a:p>
            <a:pPr algn="l" marL="523970" indent="-261985" lvl="1">
              <a:lnSpc>
                <a:spcPts val="3214"/>
              </a:lnSpc>
              <a:buFont typeface="Arial"/>
              <a:buChar char="•"/>
            </a:pPr>
            <a:r>
              <a:rPr lang="en-US" sz="2790">
                <a:solidFill>
                  <a:srgbClr val="000000"/>
                </a:solidFill>
                <a:latin typeface="Avenir"/>
                <a:ea typeface="Avenir"/>
                <a:cs typeface="Avenir"/>
                <a:sym typeface="Avenir"/>
              </a:rPr>
              <a:t>Ensure employees are educated about United Way, informed about your campaign activities, and encouraged by their supervisor to participate</a:t>
            </a:r>
          </a:p>
          <a:p>
            <a:pPr algn="l" marL="523970" indent="-261985" lvl="1">
              <a:lnSpc>
                <a:spcPts val="3214"/>
              </a:lnSpc>
              <a:buFont typeface="Arial"/>
              <a:buChar char="•"/>
            </a:pPr>
            <a:r>
              <a:rPr lang="en-US" sz="2790" u="sng">
                <a:solidFill>
                  <a:srgbClr val="DA281C"/>
                </a:solidFill>
                <a:latin typeface="Avenir"/>
                <a:ea typeface="Avenir"/>
                <a:cs typeface="Avenir"/>
                <a:sym typeface="Avenir"/>
              </a:rPr>
              <a:t>Offer rewards</a:t>
            </a:r>
            <a:r>
              <a:rPr lang="en-US" sz="2790" u="sng">
                <a:solidFill>
                  <a:srgbClr val="0563C1"/>
                </a:solidFill>
                <a:latin typeface="Avenir"/>
                <a:ea typeface="Avenir"/>
                <a:cs typeface="Avenir"/>
                <a:sym typeface="Avenir"/>
              </a:rPr>
              <a:t> </a:t>
            </a:r>
            <a:r>
              <a:rPr lang="en-US" sz="2790">
                <a:solidFill>
                  <a:srgbClr val="000000"/>
                </a:solidFill>
                <a:latin typeface="Avenir"/>
                <a:ea typeface="Avenir"/>
                <a:cs typeface="Avenir"/>
                <a:sym typeface="Avenir"/>
              </a:rPr>
              <a:t>for achieving a certain level of participation</a:t>
            </a:r>
          </a:p>
          <a:p>
            <a:pPr algn="l" marL="523970" indent="-261985" lvl="1">
              <a:lnSpc>
                <a:spcPts val="3214"/>
              </a:lnSpc>
              <a:buFont typeface="Arial"/>
              <a:buChar char="•"/>
            </a:pPr>
            <a:r>
              <a:rPr lang="en-US" sz="2790">
                <a:solidFill>
                  <a:srgbClr val="000000"/>
                </a:solidFill>
                <a:latin typeface="Avenir"/>
                <a:ea typeface="Avenir"/>
                <a:cs typeface="Avenir"/>
                <a:sym typeface="Avenir"/>
              </a:rPr>
              <a:t>Develop a communications plan that uses multiple mediums to educate staff about United Way and rally employees around workplace campaign activities</a:t>
            </a:r>
          </a:p>
          <a:p>
            <a:pPr algn="l" marL="523970" indent="-261985" lvl="1">
              <a:lnSpc>
                <a:spcPts val="3214"/>
              </a:lnSpc>
              <a:buFont typeface="Arial"/>
              <a:buChar char="•"/>
            </a:pPr>
            <a:r>
              <a:rPr lang="en-US" sz="2790">
                <a:solidFill>
                  <a:srgbClr val="000000"/>
                </a:solidFill>
                <a:latin typeface="Avenir"/>
                <a:ea typeface="Avenir"/>
                <a:cs typeface="Avenir"/>
                <a:sym typeface="Avenir"/>
              </a:rPr>
              <a:t>Offer unique United Way </a:t>
            </a:r>
            <a:r>
              <a:rPr lang="en-US" sz="2790" u="sng">
                <a:solidFill>
                  <a:srgbClr val="DA281C"/>
                </a:solidFill>
                <a:latin typeface="Avenir"/>
                <a:ea typeface="Avenir"/>
                <a:cs typeface="Avenir"/>
                <a:sym typeface="Avenir"/>
              </a:rPr>
              <a:t>engagement activities </a:t>
            </a:r>
            <a:r>
              <a:rPr lang="en-US" sz="2790">
                <a:solidFill>
                  <a:srgbClr val="000000"/>
                </a:solidFill>
                <a:latin typeface="Avenir"/>
                <a:ea typeface="Avenir"/>
                <a:cs typeface="Avenir"/>
                <a:sym typeface="Avenir"/>
              </a:rPr>
              <a:t>to educate and engage staff during the campaign and year-round</a:t>
            </a:r>
          </a:p>
          <a:p>
            <a:pPr algn="l" marL="523970" indent="-261985" lvl="1">
              <a:lnSpc>
                <a:spcPts val="3214"/>
              </a:lnSpc>
              <a:buFont typeface="Arial"/>
              <a:buChar char="•"/>
            </a:pPr>
            <a:r>
              <a:rPr lang="en-US" sz="2790">
                <a:solidFill>
                  <a:srgbClr val="000000"/>
                </a:solidFill>
                <a:latin typeface="Avenir"/>
                <a:ea typeface="Avenir"/>
                <a:cs typeface="Avenir"/>
                <a:sym typeface="Avenir"/>
              </a:rPr>
              <a:t>Avoid asking employees to donate multiple times: implement an education, pledge, then play best practice campaign</a:t>
            </a:r>
          </a:p>
          <a:p>
            <a:pPr algn="l" marL="523970" indent="-261985" lvl="1">
              <a:lnSpc>
                <a:spcPts val="2410"/>
              </a:lnSpc>
            </a:pP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ctr">
              <a:lnSpc>
                <a:spcPts val="5248"/>
              </a:lnSpc>
            </a:pPr>
            <a:r>
              <a:rPr lang="en-US" sz="4859" b="true">
                <a:solidFill>
                  <a:srgbClr val="000000"/>
                </a:solidFill>
                <a:latin typeface="Avenir Bold"/>
                <a:ea typeface="Avenir Bold"/>
                <a:cs typeface="Avenir Bold"/>
                <a:sym typeface="Avenir Bold"/>
              </a:rPr>
              <a:t>Steps to run a successful campaign</a:t>
            </a:r>
          </a:p>
        </p:txBody>
      </p:sp>
      <p:grpSp>
        <p:nvGrpSpPr>
          <p:cNvPr name="Group 5" id="5"/>
          <p:cNvGrpSpPr/>
          <p:nvPr/>
        </p:nvGrpSpPr>
        <p:grpSpPr>
          <a:xfrm rot="0">
            <a:off x="1993230" y="2166518"/>
            <a:ext cx="14301540" cy="5953963"/>
            <a:chOff x="0" y="0"/>
            <a:chExt cx="19068720" cy="7938618"/>
          </a:xfrm>
        </p:grpSpPr>
        <p:sp>
          <p:nvSpPr>
            <p:cNvPr name="Freeform 6" id="6" descr="A close-up of a number  AI-generated content may be incorrect."/>
            <p:cNvSpPr/>
            <p:nvPr/>
          </p:nvSpPr>
          <p:spPr>
            <a:xfrm flipH="false" flipV="false" rot="0">
              <a:off x="0" y="0"/>
              <a:ext cx="19068669" cy="7938643"/>
            </a:xfrm>
            <a:custGeom>
              <a:avLst/>
              <a:gdLst/>
              <a:ahLst/>
              <a:cxnLst/>
              <a:rect r="r" b="b" t="t" l="l"/>
              <a:pathLst>
                <a:path h="7938643" w="19068669">
                  <a:moveTo>
                    <a:pt x="0" y="0"/>
                  </a:moveTo>
                  <a:lnTo>
                    <a:pt x="19068669" y="0"/>
                  </a:lnTo>
                  <a:lnTo>
                    <a:pt x="19068669" y="7938643"/>
                  </a:lnTo>
                  <a:lnTo>
                    <a:pt x="0" y="7938643"/>
                  </a:lnTo>
                  <a:lnTo>
                    <a:pt x="0" y="0"/>
                  </a:lnTo>
                  <a:close/>
                </a:path>
              </a:pathLst>
            </a:custGeom>
            <a:blipFill>
              <a:blip r:embed="rId3"/>
              <a:stretch>
                <a:fillRect l="0" t="0" r="0"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32"/>
            <a:chOff x="0" y="0"/>
            <a:chExt cx="24384000" cy="2013776"/>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0" r="51" b="-297"/>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Setting your goals</a:t>
            </a:r>
          </a:p>
        </p:txBody>
      </p:sp>
      <p:sp>
        <p:nvSpPr>
          <p:cNvPr name="TextBox 5" id="5"/>
          <p:cNvSpPr txBox="true"/>
          <p:nvPr/>
        </p:nvSpPr>
        <p:spPr>
          <a:xfrm rot="0">
            <a:off x="1339215" y="1621898"/>
            <a:ext cx="14955393" cy="1637938"/>
          </a:xfrm>
          <a:prstGeom prst="rect">
            <a:avLst/>
          </a:prstGeom>
        </p:spPr>
        <p:txBody>
          <a:bodyPr anchor="t" rtlCol="false" tIns="0" lIns="0" bIns="0" rIns="0">
            <a:spAutoFit/>
          </a:bodyPr>
          <a:lstStyle/>
          <a:p>
            <a:pPr algn="l">
              <a:lnSpc>
                <a:spcPts val="3296"/>
              </a:lnSpc>
            </a:pPr>
            <a:r>
              <a:rPr lang="en-US" sz="3052">
                <a:solidFill>
                  <a:srgbClr val="000000"/>
                </a:solidFill>
                <a:latin typeface="Avenir"/>
                <a:ea typeface="Avenir"/>
                <a:cs typeface="Avenir"/>
                <a:sym typeface="Avenir"/>
              </a:rPr>
              <a:t>Planning a successful campaign includes setting realistic, timely and measurable goals. To set realistic goals, be sure to review results from the previous year and consider how your workplace environment has changed since then. </a:t>
            </a:r>
          </a:p>
          <a:p>
            <a:pPr algn="l">
              <a:lnSpc>
                <a:spcPts val="3296"/>
              </a:lnSpc>
            </a:pPr>
          </a:p>
        </p:txBody>
      </p:sp>
      <p:graphicFrame>
        <p:nvGraphicFramePr>
          <p:cNvPr name="Table 6" id="6"/>
          <p:cNvGraphicFramePr>
            <a:graphicFrameLocks noGrp="true"/>
          </p:cNvGraphicFramePr>
          <p:nvPr/>
        </p:nvGraphicFramePr>
        <p:xfrm>
          <a:off x="1339215" y="3259836"/>
          <a:ext cx="14973300" cy="6286015"/>
        </p:xfrm>
        <a:graphic>
          <a:graphicData uri="http://schemas.openxmlformats.org/drawingml/2006/table">
            <a:tbl>
              <a:tblPr/>
              <a:tblGrid>
                <a:gridCol w="2667119"/>
                <a:gridCol w="6016496"/>
                <a:gridCol w="6289685"/>
              </a:tblGrid>
              <a:tr h="795455">
                <a:tc>
                  <a:txBody>
                    <a:bodyPr anchor="t" rtlCol="false"/>
                    <a:lstStyle/>
                    <a:p>
                      <a:pPr algn="l">
                        <a:lnSpc>
                          <a:spcPts val="2879"/>
                        </a:lnSpc>
                        <a:defRPr/>
                      </a:pPr>
                      <a:r>
                        <a:rPr lang="en-US" sz="2400">
                          <a:solidFill>
                            <a:srgbClr val="000000"/>
                          </a:solidFill>
                          <a:latin typeface="Avenir"/>
                          <a:ea typeface="Avenir"/>
                          <a:cs typeface="Avenir"/>
                          <a:sym typeface="Avenir"/>
                        </a:rPr>
                        <a:t>Goal Type</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a:lnSpc>
                          <a:spcPts val="2879"/>
                        </a:lnSpc>
                        <a:defRPr/>
                      </a:pPr>
                      <a:r>
                        <a:rPr lang="en-US" b="true" sz="2400" spc="-15">
                          <a:solidFill>
                            <a:srgbClr val="FFFFFF"/>
                          </a:solidFill>
                          <a:latin typeface="Avenir Bold"/>
                          <a:ea typeface="Avenir Bold"/>
                          <a:cs typeface="Avenir Bold"/>
                          <a:sym typeface="Avenir Bold"/>
                        </a:rPr>
                        <a:t>Examples</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a:lnSpc>
                          <a:spcPts val="2879"/>
                        </a:lnSpc>
                        <a:defRPr/>
                      </a:pPr>
                      <a:r>
                        <a:rPr lang="en-US" sz="2400" b="true">
                          <a:solidFill>
                            <a:srgbClr val="FFFFFF"/>
                          </a:solidFill>
                          <a:latin typeface="Avenir Bold"/>
                          <a:ea typeface="Avenir Bold"/>
                          <a:cs typeface="Avenir Bold"/>
                          <a:sym typeface="Avenir Bold"/>
                        </a:rPr>
                        <a:t>Best practices to achieve goals</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1706268">
                <a:tc>
                  <a:txBody>
                    <a:bodyPr anchor="t" rtlCol="false"/>
                    <a:lstStyle/>
                    <a:p>
                      <a:pPr algn="l">
                        <a:lnSpc>
                          <a:spcPts val="2879"/>
                        </a:lnSpc>
                        <a:defRPr/>
                      </a:pPr>
                      <a:r>
                        <a:rPr lang="en-US" sz="2400" spc="-15">
                          <a:solidFill>
                            <a:srgbClr val="000000"/>
                          </a:solidFill>
                          <a:latin typeface="Avenir"/>
                          <a:ea typeface="Avenir"/>
                          <a:cs typeface="Avenir"/>
                          <a:sym typeface="Avenir"/>
                        </a:rPr>
                        <a:t>Educational</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745"/>
                        </a:lnSpc>
                        <a:buFont typeface="Arial"/>
                        <a:buChar char="•"/>
                        <a:defRPr/>
                      </a:pPr>
                      <a:r>
                        <a:rPr lang="en-US" sz="2400">
                          <a:solidFill>
                            <a:srgbClr val="000000"/>
                          </a:solidFill>
                          <a:latin typeface="Avenir"/>
                          <a:ea typeface="Avenir"/>
                          <a:cs typeface="Avenir"/>
                          <a:sym typeface="Avenir"/>
                        </a:rPr>
                        <a:t>Spread knowledge of United Way among employees</a:t>
                      </a:r>
                      <a:endParaRPr lang="en-US" sz="1100"/>
                    </a:p>
                    <a:p>
                      <a:pPr algn="l" marL="453390" indent="-226695" lvl="1">
                        <a:lnSpc>
                          <a:spcPts val="2745"/>
                        </a:lnSpc>
                        <a:buFont typeface="Arial"/>
                        <a:buChar char="•"/>
                      </a:pPr>
                      <a:r>
                        <a:rPr lang="en-US" sz="2400">
                          <a:solidFill>
                            <a:srgbClr val="000000"/>
                          </a:solidFill>
                          <a:latin typeface="Avenir"/>
                          <a:ea typeface="Avenir"/>
                          <a:cs typeface="Avenir"/>
                          <a:sym typeface="Avenir"/>
                        </a:rPr>
                        <a:t>Engagement in learning activities</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850"/>
                        </a:lnSpc>
                        <a:buFont typeface="Arial"/>
                        <a:buChar char="•"/>
                        <a:defRPr/>
                      </a:pPr>
                      <a:r>
                        <a:rPr lang="en-US" sz="2400">
                          <a:solidFill>
                            <a:srgbClr val="000000"/>
                          </a:solidFill>
                          <a:latin typeface="Avenir"/>
                          <a:ea typeface="Avenir"/>
                          <a:cs typeface="Avenir"/>
                          <a:sym typeface="Avenir"/>
                        </a:rPr>
                        <a:t>Provide multiple opportunities for employees to learn about United Way’s work</a:t>
                      </a:r>
                      <a:endParaRPr lang="en-US" sz="1100"/>
                    </a:p>
                    <a:p>
                      <a:pPr algn="l" marL="453390" indent="-226695" lvl="1">
                        <a:lnSpc>
                          <a:spcPts val="2745"/>
                        </a:lnSpc>
                        <a:buFont typeface="Arial"/>
                        <a:buChar char="•"/>
                      </a:pPr>
                      <a:r>
                        <a:rPr lang="en-US" sz="2400">
                          <a:solidFill>
                            <a:srgbClr val="000000"/>
                          </a:solidFill>
                          <a:latin typeface="Avenir"/>
                          <a:ea typeface="Avenir"/>
                          <a:cs typeface="Avenir"/>
                          <a:sym typeface="Avenir"/>
                        </a:rPr>
                        <a:t>Share United Way materials</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1706268">
                <a:tc>
                  <a:txBody>
                    <a:bodyPr anchor="t" rtlCol="false"/>
                    <a:lstStyle/>
                    <a:p>
                      <a:pPr algn="l">
                        <a:lnSpc>
                          <a:spcPts val="2879"/>
                        </a:lnSpc>
                        <a:defRPr/>
                      </a:pPr>
                      <a:r>
                        <a:rPr lang="en-US" sz="2400" spc="-15">
                          <a:solidFill>
                            <a:srgbClr val="000000"/>
                          </a:solidFill>
                          <a:latin typeface="Avenir"/>
                          <a:ea typeface="Avenir"/>
                          <a:cs typeface="Avenir"/>
                          <a:sym typeface="Avenir"/>
                        </a:rPr>
                        <a:t>Participation</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865"/>
                        </a:lnSpc>
                        <a:buFont typeface="Arial"/>
                        <a:buChar char="•"/>
                        <a:defRPr/>
                      </a:pPr>
                      <a:r>
                        <a:rPr lang="en-US" sz="2400" spc="-15">
                          <a:solidFill>
                            <a:srgbClr val="000000"/>
                          </a:solidFill>
                          <a:latin typeface="Avenir"/>
                          <a:ea typeface="Avenir"/>
                          <a:cs typeface="Avenir"/>
                          <a:sym typeface="Avenir"/>
                        </a:rPr>
                        <a:t>Donation participation</a:t>
                      </a:r>
                      <a:endParaRPr lang="en-US" sz="1100"/>
                    </a:p>
                    <a:p>
                      <a:pPr algn="l" marL="453390" indent="-226695" lvl="1">
                        <a:lnSpc>
                          <a:spcPts val="2842"/>
                        </a:lnSpc>
                      </a:pPr>
                      <a:r>
                        <a:rPr lang="en-US" sz="2400" spc="-15">
                          <a:solidFill>
                            <a:srgbClr val="000000"/>
                          </a:solidFill>
                          <a:latin typeface="Avenir"/>
                          <a:ea typeface="Avenir"/>
                          <a:cs typeface="Avenir"/>
                          <a:sym typeface="Avenir"/>
                        </a:rPr>
                        <a:t>(= # donors ÷ # employees)</a:t>
                      </a:r>
                    </a:p>
                    <a:p>
                      <a:pPr algn="l" marL="453390" indent="-226695" lvl="1">
                        <a:lnSpc>
                          <a:spcPts val="2842"/>
                        </a:lnSpc>
                        <a:buFont typeface="Arial"/>
                        <a:buChar char="•"/>
                      </a:pPr>
                      <a:r>
                        <a:rPr lang="en-US" sz="2400" spc="-15">
                          <a:solidFill>
                            <a:srgbClr val="000000"/>
                          </a:solidFill>
                          <a:latin typeface="Avenir"/>
                          <a:ea typeface="Avenir"/>
                          <a:cs typeface="Avenir"/>
                          <a:sym typeface="Avenir"/>
                        </a:rPr>
                        <a:t>Attendance at activities and/or events</a:t>
                      </a:r>
                    </a:p>
                    <a:p>
                      <a:pPr algn="l" marL="453390" indent="-226695" lvl="1">
                        <a:lnSpc>
                          <a:spcPts val="2850"/>
                        </a:lnSpc>
                        <a:buFont typeface="Arial"/>
                        <a:buChar char="•"/>
                      </a:pPr>
                      <a:r>
                        <a:rPr lang="en-US" sz="2400" spc="-30">
                          <a:solidFill>
                            <a:srgbClr val="000000"/>
                          </a:solidFill>
                          <a:latin typeface="Avenir"/>
                          <a:ea typeface="Avenir"/>
                          <a:cs typeface="Avenir"/>
                          <a:sym typeface="Avenir"/>
                        </a:rPr>
                        <a:t>Login rate on the donation platform</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865"/>
                        </a:lnSpc>
                        <a:buFont typeface="Arial"/>
                        <a:buChar char="•"/>
                        <a:defRPr/>
                      </a:pPr>
                      <a:r>
                        <a:rPr lang="en-US" sz="2400">
                          <a:solidFill>
                            <a:srgbClr val="000000"/>
                          </a:solidFill>
                          <a:latin typeface="Avenir"/>
                          <a:ea typeface="Avenir"/>
                          <a:cs typeface="Avenir"/>
                          <a:sym typeface="Avenir"/>
                        </a:rPr>
                        <a:t>Offer rewards for early donations</a:t>
                      </a:r>
                      <a:endParaRPr lang="en-US" sz="1100"/>
                    </a:p>
                    <a:p>
                      <a:pPr algn="l" marL="453390" indent="-226695" lvl="1">
                        <a:lnSpc>
                          <a:spcPts val="2842"/>
                        </a:lnSpc>
                        <a:buFont typeface="Arial"/>
                        <a:buChar char="•"/>
                      </a:pPr>
                      <a:r>
                        <a:rPr lang="en-US" sz="2400">
                          <a:solidFill>
                            <a:srgbClr val="000000"/>
                          </a:solidFill>
                          <a:latin typeface="Avenir"/>
                          <a:ea typeface="Avenir"/>
                          <a:cs typeface="Avenir"/>
                          <a:sym typeface="Avenir"/>
                        </a:rPr>
                        <a:t>Keep events simple, few, and fun</a:t>
                      </a:r>
                    </a:p>
                    <a:p>
                      <a:pPr algn="l" marL="453390" indent="-226695" lvl="1">
                        <a:lnSpc>
                          <a:spcPts val="2850"/>
                        </a:lnSpc>
                        <a:buFont typeface="Arial"/>
                        <a:buChar char="•"/>
                      </a:pPr>
                      <a:r>
                        <a:rPr lang="en-US" sz="2400">
                          <a:solidFill>
                            <a:srgbClr val="000000"/>
                          </a:solidFill>
                          <a:latin typeface="Avenir"/>
                          <a:ea typeface="Avenir"/>
                          <a:cs typeface="Avenir"/>
                          <a:sym typeface="Avenir"/>
                        </a:rPr>
                        <a:t>Direct employees to your online giving system in campaign emails</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r h="2078024">
                <a:tc>
                  <a:txBody>
                    <a:bodyPr anchor="t" rtlCol="false"/>
                    <a:lstStyle/>
                    <a:p>
                      <a:pPr algn="l">
                        <a:lnSpc>
                          <a:spcPts val="2879"/>
                        </a:lnSpc>
                        <a:defRPr/>
                      </a:pPr>
                      <a:r>
                        <a:rPr lang="en-US" sz="2400" spc="-15">
                          <a:solidFill>
                            <a:srgbClr val="000000"/>
                          </a:solidFill>
                          <a:latin typeface="Avenir"/>
                          <a:ea typeface="Avenir"/>
                          <a:cs typeface="Avenir"/>
                          <a:sym typeface="Avenir"/>
                        </a:rPr>
                        <a:t>Financial</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865"/>
                        </a:lnSpc>
                        <a:buFont typeface="Arial"/>
                        <a:buChar char="•"/>
                        <a:defRPr/>
                      </a:pPr>
                      <a:r>
                        <a:rPr lang="en-US" sz="2400">
                          <a:solidFill>
                            <a:srgbClr val="000000"/>
                          </a:solidFill>
                          <a:latin typeface="Avenir"/>
                          <a:ea typeface="Avenir"/>
                          <a:cs typeface="Avenir"/>
                          <a:sym typeface="Avenir"/>
                        </a:rPr>
                        <a:t>Increase in total dollars raised year-over-year</a:t>
                      </a:r>
                      <a:endParaRPr lang="en-US" sz="1100"/>
                    </a:p>
                    <a:p>
                      <a:pPr algn="l" marL="453390" indent="-226695" lvl="1">
                        <a:lnSpc>
                          <a:spcPts val="2865"/>
                        </a:lnSpc>
                        <a:buFont typeface="Arial"/>
                        <a:buChar char="•"/>
                      </a:pPr>
                      <a:r>
                        <a:rPr lang="en-US" sz="2400" spc="-45">
                          <a:solidFill>
                            <a:srgbClr val="000000"/>
                          </a:solidFill>
                          <a:latin typeface="Avenir"/>
                          <a:ea typeface="Avenir"/>
                          <a:cs typeface="Avenir"/>
                          <a:sym typeface="Avenir"/>
                        </a:rPr>
                        <a:t>Acquire new Leadership Donors</a:t>
                      </a:r>
                    </a:p>
                    <a:p>
                      <a:pPr algn="l" marL="453390" indent="-226695" lvl="1">
                        <a:lnSpc>
                          <a:spcPts val="2865"/>
                        </a:lnSpc>
                        <a:buFont typeface="Arial"/>
                        <a:buChar char="•"/>
                      </a:pPr>
                      <a:r>
                        <a:rPr lang="en-US" sz="2400" spc="-45">
                          <a:solidFill>
                            <a:srgbClr val="000000"/>
                          </a:solidFill>
                          <a:latin typeface="Avenir"/>
                          <a:ea typeface="Avenir"/>
                          <a:cs typeface="Avenir"/>
                          <a:sym typeface="Avenir"/>
                        </a:rPr>
                        <a:t>Increase dollar amount given by Leadership Donors</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c>
                  <a:txBody>
                    <a:bodyPr anchor="t" rtlCol="false"/>
                    <a:lstStyle/>
                    <a:p>
                      <a:pPr algn="l" marL="453390" indent="-226695" lvl="1">
                        <a:lnSpc>
                          <a:spcPts val="2850"/>
                        </a:lnSpc>
                        <a:buFont typeface="Arial"/>
                        <a:buChar char="•"/>
                        <a:defRPr/>
                      </a:pPr>
                      <a:r>
                        <a:rPr lang="en-US" sz="2400">
                          <a:solidFill>
                            <a:srgbClr val="000000"/>
                          </a:solidFill>
                          <a:latin typeface="Avenir"/>
                          <a:ea typeface="Avenir"/>
                          <a:cs typeface="Avenir"/>
                          <a:sym typeface="Avenir"/>
                        </a:rPr>
                        <a:t>Include a strong donation ask in your campaign</a:t>
                      </a:r>
                      <a:endParaRPr lang="en-US" sz="1100"/>
                    </a:p>
                    <a:p>
                      <a:pPr algn="l" marL="453390" indent="-226695" lvl="1">
                        <a:lnSpc>
                          <a:spcPts val="2729"/>
                        </a:lnSpc>
                        <a:buFont typeface="Arial"/>
                        <a:buChar char="•"/>
                      </a:pPr>
                      <a:r>
                        <a:rPr lang="en-US" sz="2400" spc="-15">
                          <a:solidFill>
                            <a:srgbClr val="000000"/>
                          </a:solidFill>
                          <a:latin typeface="Avenir"/>
                          <a:ea typeface="Avenir"/>
                          <a:cs typeface="Avenir"/>
                          <a:sym typeface="Avenir"/>
                        </a:rPr>
                        <a:t>Leverage a corporate and community match</a:t>
                      </a: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32"/>
            <a:chOff x="0" y="0"/>
            <a:chExt cx="24384000" cy="2013776"/>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0" r="51" b="-297"/>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Incentivizing Giving	</a:t>
            </a:r>
          </a:p>
        </p:txBody>
      </p:sp>
      <p:sp>
        <p:nvSpPr>
          <p:cNvPr name="TextBox 5" id="5"/>
          <p:cNvSpPr txBox="true"/>
          <p:nvPr/>
        </p:nvSpPr>
        <p:spPr>
          <a:xfrm rot="0">
            <a:off x="1348740" y="1796605"/>
            <a:ext cx="15590520" cy="5375529"/>
          </a:xfrm>
          <a:prstGeom prst="rect">
            <a:avLst/>
          </a:prstGeom>
        </p:spPr>
        <p:txBody>
          <a:bodyPr anchor="t" rtlCol="false" tIns="0" lIns="0" bIns="0" rIns="0">
            <a:spAutoFit/>
          </a:bodyPr>
          <a:lstStyle/>
          <a:p>
            <a:pPr algn="just">
              <a:lnSpc>
                <a:spcPts val="3887"/>
              </a:lnSpc>
            </a:pPr>
            <a:r>
              <a:rPr lang="en-US" sz="2700">
                <a:solidFill>
                  <a:srgbClr val="000000"/>
                </a:solidFill>
                <a:latin typeface="Avenir"/>
                <a:ea typeface="Avenir"/>
                <a:cs typeface="Avenir"/>
                <a:sym typeface="Avenir"/>
              </a:rPr>
              <a:t>Offering incentives can be a great way to increase participation in your employee giving campaign. There are a number of ways your organization can get behind the causes you and your employees care about to make meaningful change in you local communities.</a:t>
            </a:r>
          </a:p>
          <a:p>
            <a:pPr algn="just">
              <a:lnSpc>
                <a:spcPts val="3887"/>
              </a:lnSpc>
            </a:pPr>
          </a:p>
          <a:p>
            <a:pPr algn="l" marL="507682" indent="-253841" lvl="1">
              <a:lnSpc>
                <a:spcPts val="3887"/>
              </a:lnSpc>
              <a:buFont typeface="Arial"/>
              <a:buChar char="•"/>
            </a:pPr>
            <a:r>
              <a:rPr lang="en-US" sz="2700">
                <a:solidFill>
                  <a:srgbClr val="000000"/>
                </a:solidFill>
                <a:latin typeface="Avenir"/>
                <a:ea typeface="Avenir"/>
                <a:cs typeface="Avenir"/>
                <a:sym typeface="Avenir"/>
              </a:rPr>
              <a:t>Promote a corporate match to increase participation and create larger social impact (1:1, 1:2, 1:0.5)</a:t>
            </a:r>
          </a:p>
          <a:p>
            <a:pPr algn="l" marL="507682" indent="-253841" lvl="1">
              <a:lnSpc>
                <a:spcPts val="3887"/>
              </a:lnSpc>
              <a:buFont typeface="Arial"/>
              <a:buChar char="•"/>
            </a:pPr>
            <a:r>
              <a:rPr lang="en-US" sz="2700">
                <a:solidFill>
                  <a:srgbClr val="000000"/>
                </a:solidFill>
                <a:latin typeface="Avenir"/>
                <a:ea typeface="Avenir"/>
                <a:cs typeface="Avenir"/>
                <a:sym typeface="Avenir"/>
              </a:rPr>
              <a:t>Match new donors, new and increased Leadership donations, or match funds in exchange for employee volunteer time (dollars for hours)</a:t>
            </a:r>
          </a:p>
          <a:p>
            <a:pPr algn="l" marL="507682" indent="-253841" lvl="1">
              <a:lnSpc>
                <a:spcPts val="3887"/>
              </a:lnSpc>
              <a:buFont typeface="Arial"/>
              <a:buChar char="•"/>
            </a:pPr>
            <a:r>
              <a:rPr lang="en-US" sz="2700">
                <a:solidFill>
                  <a:srgbClr val="000000"/>
                </a:solidFill>
                <a:latin typeface="Avenir"/>
                <a:ea typeface="Avenir"/>
                <a:cs typeface="Avenir"/>
                <a:sym typeface="Avenir"/>
              </a:rPr>
              <a:t>Offer rewards and/or prizes for giving</a:t>
            </a:r>
          </a:p>
          <a:p>
            <a:pPr algn="l" marL="507682" indent="-253841" lvl="1">
              <a:lnSpc>
                <a:spcPts val="3887"/>
              </a:lnSpc>
              <a:buFont typeface="Arial"/>
              <a:buChar char="•"/>
            </a:pPr>
            <a:r>
              <a:rPr lang="en-US" sz="2700">
                <a:solidFill>
                  <a:srgbClr val="000000"/>
                </a:solidFill>
                <a:latin typeface="Avenir"/>
                <a:ea typeface="Avenir"/>
                <a:cs typeface="Avenir"/>
                <a:sym typeface="Avenir"/>
              </a:rPr>
              <a:t>Early bird draws for donations made early in your campaign, prizes for hitting campaign goals, etc.</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8776668"/>
            <a:ext cx="18288000" cy="1510332"/>
            <a:chOff x="0" y="0"/>
            <a:chExt cx="24384000" cy="2013776"/>
          </a:xfrm>
        </p:grpSpPr>
        <p:sp>
          <p:nvSpPr>
            <p:cNvPr name="Freeform 3" id="3" descr="A red and black rectangle  AI-generated content may be incorrect."/>
            <p:cNvSpPr/>
            <p:nvPr/>
          </p:nvSpPr>
          <p:spPr>
            <a:xfrm flipH="false" flipV="false" rot="0">
              <a:off x="0" y="0"/>
              <a:ext cx="24384000" cy="2013839"/>
            </a:xfrm>
            <a:custGeom>
              <a:avLst/>
              <a:gdLst/>
              <a:ahLst/>
              <a:cxnLst/>
              <a:rect r="r" b="b" t="t" l="l"/>
              <a:pathLst>
                <a:path h="2013839" w="24384000">
                  <a:moveTo>
                    <a:pt x="0" y="0"/>
                  </a:moveTo>
                  <a:lnTo>
                    <a:pt x="24384000" y="0"/>
                  </a:lnTo>
                  <a:lnTo>
                    <a:pt x="24384000" y="2013839"/>
                  </a:lnTo>
                  <a:lnTo>
                    <a:pt x="0" y="2013839"/>
                  </a:lnTo>
                  <a:lnTo>
                    <a:pt x="0" y="0"/>
                  </a:lnTo>
                  <a:close/>
                </a:path>
              </a:pathLst>
            </a:custGeom>
            <a:blipFill>
              <a:blip r:embed="rId2"/>
              <a:stretch>
                <a:fillRect l="0" t="0" r="51" b="-297"/>
              </a:stretch>
            </a:blipFill>
          </p:spPr>
        </p:sp>
      </p:grpSp>
      <p:grpSp>
        <p:nvGrpSpPr>
          <p:cNvPr name="Group 4" id="4"/>
          <p:cNvGrpSpPr/>
          <p:nvPr/>
        </p:nvGrpSpPr>
        <p:grpSpPr>
          <a:xfrm rot="0">
            <a:off x="1289085" y="5124460"/>
            <a:ext cx="1912963" cy="1923069"/>
            <a:chOff x="0" y="0"/>
            <a:chExt cx="2550617" cy="2564092"/>
          </a:xfrm>
        </p:grpSpPr>
        <p:sp>
          <p:nvSpPr>
            <p:cNvPr name="Freeform 5" id="5"/>
            <p:cNvSpPr/>
            <p:nvPr/>
          </p:nvSpPr>
          <p:spPr>
            <a:xfrm flipH="false" flipV="false" rot="0">
              <a:off x="0" y="0"/>
              <a:ext cx="2550668" cy="2564130"/>
            </a:xfrm>
            <a:custGeom>
              <a:avLst/>
              <a:gdLst/>
              <a:ahLst/>
              <a:cxnLst/>
              <a:rect r="r" b="b" t="t" l="l"/>
              <a:pathLst>
                <a:path h="2564130" w="2550668">
                  <a:moveTo>
                    <a:pt x="0" y="0"/>
                  </a:moveTo>
                  <a:lnTo>
                    <a:pt x="2550668" y="0"/>
                  </a:lnTo>
                  <a:lnTo>
                    <a:pt x="2550668" y="2564130"/>
                  </a:lnTo>
                  <a:lnTo>
                    <a:pt x="0" y="2564130"/>
                  </a:lnTo>
                  <a:lnTo>
                    <a:pt x="0" y="0"/>
                  </a:lnTo>
                  <a:close/>
                </a:path>
              </a:pathLst>
            </a:custGeom>
            <a:blipFill>
              <a:blip r:embed="rId3"/>
              <a:stretch>
                <a:fillRect l="-263" t="0" r="-262" b="1"/>
              </a:stretch>
            </a:blipFill>
          </p:spPr>
        </p:sp>
      </p:grpSp>
      <p:grpSp>
        <p:nvGrpSpPr>
          <p:cNvPr name="Group 6" id="6"/>
          <p:cNvGrpSpPr/>
          <p:nvPr/>
        </p:nvGrpSpPr>
        <p:grpSpPr>
          <a:xfrm rot="0">
            <a:off x="1289085" y="3180131"/>
            <a:ext cx="1913125" cy="1908753"/>
            <a:chOff x="0" y="0"/>
            <a:chExt cx="2550833" cy="2545004"/>
          </a:xfrm>
        </p:grpSpPr>
        <p:sp>
          <p:nvSpPr>
            <p:cNvPr name="Freeform 7" id="7"/>
            <p:cNvSpPr/>
            <p:nvPr/>
          </p:nvSpPr>
          <p:spPr>
            <a:xfrm flipH="false" flipV="false" rot="0">
              <a:off x="0" y="0"/>
              <a:ext cx="2550795" cy="2544953"/>
            </a:xfrm>
            <a:custGeom>
              <a:avLst/>
              <a:gdLst/>
              <a:ahLst/>
              <a:cxnLst/>
              <a:rect r="r" b="b" t="t" l="l"/>
              <a:pathLst>
                <a:path h="2544953" w="2550795">
                  <a:moveTo>
                    <a:pt x="0" y="0"/>
                  </a:moveTo>
                  <a:lnTo>
                    <a:pt x="2550795" y="0"/>
                  </a:lnTo>
                  <a:lnTo>
                    <a:pt x="2550795" y="2544953"/>
                  </a:lnTo>
                  <a:lnTo>
                    <a:pt x="0" y="2544953"/>
                  </a:lnTo>
                  <a:lnTo>
                    <a:pt x="0" y="0"/>
                  </a:lnTo>
                  <a:close/>
                </a:path>
              </a:pathLst>
            </a:custGeom>
            <a:blipFill>
              <a:blip r:embed="rId4"/>
              <a:stretch>
                <a:fillRect l="-260" t="0" r="-262" b="-1"/>
              </a:stretch>
            </a:blipFill>
          </p:spPr>
        </p:sp>
      </p:grpSp>
      <p:sp>
        <p:nvSpPr>
          <p:cNvPr name="TextBox 8" id="8"/>
          <p:cNvSpPr txBox="true"/>
          <p:nvPr/>
        </p:nvSpPr>
        <p:spPr>
          <a:xfrm rot="0">
            <a:off x="3356096" y="3546338"/>
            <a:ext cx="3636645" cy="1151573"/>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You control the direction of your organization's corporate giving</a:t>
            </a:r>
          </a:p>
        </p:txBody>
      </p:sp>
      <p:sp>
        <p:nvSpPr>
          <p:cNvPr name="TextBox 9" id="9"/>
          <p:cNvSpPr txBox="true"/>
          <p:nvPr/>
        </p:nvSpPr>
        <p:spPr>
          <a:xfrm rot="0">
            <a:off x="3382766" y="5497820"/>
            <a:ext cx="3583305" cy="1151573"/>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United Way evaluates and measures the impact of your investments</a:t>
            </a:r>
          </a:p>
        </p:txBody>
      </p:sp>
      <p:grpSp>
        <p:nvGrpSpPr>
          <p:cNvPr name="Group 10" id="10"/>
          <p:cNvGrpSpPr/>
          <p:nvPr/>
        </p:nvGrpSpPr>
        <p:grpSpPr>
          <a:xfrm rot="0">
            <a:off x="9786976" y="3215773"/>
            <a:ext cx="2065210" cy="1942338"/>
            <a:chOff x="0" y="0"/>
            <a:chExt cx="2753614" cy="2589784"/>
          </a:xfrm>
        </p:grpSpPr>
        <p:sp>
          <p:nvSpPr>
            <p:cNvPr name="Freeform 11" id="11"/>
            <p:cNvSpPr/>
            <p:nvPr/>
          </p:nvSpPr>
          <p:spPr>
            <a:xfrm flipH="false" flipV="false" rot="0">
              <a:off x="0" y="0"/>
              <a:ext cx="2753614" cy="2589784"/>
            </a:xfrm>
            <a:custGeom>
              <a:avLst/>
              <a:gdLst/>
              <a:ahLst/>
              <a:cxnLst/>
              <a:rect r="r" b="b" t="t" l="l"/>
              <a:pathLst>
                <a:path h="2589784" w="2753614">
                  <a:moveTo>
                    <a:pt x="0" y="0"/>
                  </a:moveTo>
                  <a:lnTo>
                    <a:pt x="2753614" y="0"/>
                  </a:lnTo>
                  <a:lnTo>
                    <a:pt x="2753614" y="2589784"/>
                  </a:lnTo>
                  <a:lnTo>
                    <a:pt x="0" y="2589784"/>
                  </a:lnTo>
                  <a:lnTo>
                    <a:pt x="0" y="0"/>
                  </a:lnTo>
                  <a:close/>
                </a:path>
              </a:pathLst>
            </a:custGeom>
            <a:blipFill>
              <a:blip r:embed="rId5"/>
              <a:stretch>
                <a:fillRect l="0" t="-209" r="0" b="-209"/>
              </a:stretch>
            </a:blipFill>
          </p:spPr>
        </p:sp>
      </p:grpSp>
      <p:grpSp>
        <p:nvGrpSpPr>
          <p:cNvPr name="Group 12" id="12"/>
          <p:cNvGrpSpPr/>
          <p:nvPr/>
        </p:nvGrpSpPr>
        <p:grpSpPr>
          <a:xfrm rot="0">
            <a:off x="9825723" y="5124460"/>
            <a:ext cx="1987715" cy="1942414"/>
            <a:chOff x="0" y="0"/>
            <a:chExt cx="2650287" cy="2589886"/>
          </a:xfrm>
        </p:grpSpPr>
        <p:sp>
          <p:nvSpPr>
            <p:cNvPr name="Freeform 13" id="13"/>
            <p:cNvSpPr/>
            <p:nvPr/>
          </p:nvSpPr>
          <p:spPr>
            <a:xfrm flipH="false" flipV="false" rot="0">
              <a:off x="0" y="0"/>
              <a:ext cx="2650236" cy="2589911"/>
            </a:xfrm>
            <a:custGeom>
              <a:avLst/>
              <a:gdLst/>
              <a:ahLst/>
              <a:cxnLst/>
              <a:rect r="r" b="b" t="t" l="l"/>
              <a:pathLst>
                <a:path h="2589911" w="2650236">
                  <a:moveTo>
                    <a:pt x="0" y="0"/>
                  </a:moveTo>
                  <a:lnTo>
                    <a:pt x="2650236" y="0"/>
                  </a:lnTo>
                  <a:lnTo>
                    <a:pt x="2650236" y="2589911"/>
                  </a:lnTo>
                  <a:lnTo>
                    <a:pt x="0" y="2589911"/>
                  </a:lnTo>
                  <a:lnTo>
                    <a:pt x="0" y="0"/>
                  </a:lnTo>
                  <a:close/>
                </a:path>
              </a:pathLst>
            </a:custGeom>
            <a:blipFill>
              <a:blip r:embed="rId6"/>
              <a:stretch>
                <a:fillRect l="0" t="-61" r="-1" b="-60"/>
              </a:stretch>
            </a:blipFill>
          </p:spPr>
        </p:sp>
      </p:grpSp>
      <p:sp>
        <p:nvSpPr>
          <p:cNvPr name="TextBox 14" id="14"/>
          <p:cNvSpPr txBox="true"/>
          <p:nvPr/>
        </p:nvSpPr>
        <p:spPr>
          <a:xfrm rot="0">
            <a:off x="12105542" y="3546338"/>
            <a:ext cx="3801428" cy="1499235"/>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You invest in a network of charities and programs that make a lasting impact in your community</a:t>
            </a:r>
          </a:p>
        </p:txBody>
      </p:sp>
      <p:sp>
        <p:nvSpPr>
          <p:cNvPr name="TextBox 15" id="15"/>
          <p:cNvSpPr txBox="true"/>
          <p:nvPr/>
        </p:nvSpPr>
        <p:spPr>
          <a:xfrm rot="0">
            <a:off x="12105542" y="5497820"/>
            <a:ext cx="4228147" cy="1151573"/>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United Way processes receipts and distributes the match for all your locations</a:t>
            </a:r>
          </a:p>
        </p:txBody>
      </p:sp>
      <p:sp>
        <p:nvSpPr>
          <p:cNvPr name="TextBox 16" id="16"/>
          <p:cNvSpPr txBox="true"/>
          <p:nvPr/>
        </p:nvSpPr>
        <p:spPr>
          <a:xfrm rot="0">
            <a:off x="316449" y="684052"/>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Benefits of corporate donation matching through United Way</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4103515" cy="68327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Leadership Donors</a:t>
            </a:r>
          </a:p>
        </p:txBody>
      </p:sp>
      <p:sp>
        <p:nvSpPr>
          <p:cNvPr name="TextBox 5" id="5"/>
          <p:cNvSpPr txBox="true"/>
          <p:nvPr/>
        </p:nvSpPr>
        <p:spPr>
          <a:xfrm rot="0">
            <a:off x="1339215" y="2362395"/>
            <a:ext cx="14103515" cy="4792599"/>
          </a:xfrm>
          <a:prstGeom prst="rect">
            <a:avLst/>
          </a:prstGeom>
        </p:spPr>
        <p:txBody>
          <a:bodyPr anchor="t" rtlCol="false" tIns="0" lIns="0" bIns="0" rIns="0">
            <a:spAutoFit/>
          </a:bodyPr>
          <a:lstStyle/>
          <a:p>
            <a:pPr algn="l">
              <a:lnSpc>
                <a:spcPts val="3240"/>
              </a:lnSpc>
            </a:pPr>
            <a:r>
              <a:rPr lang="en-US" sz="2700">
                <a:solidFill>
                  <a:srgbClr val="000000"/>
                </a:solidFill>
                <a:latin typeface="Avenir"/>
                <a:ea typeface="Avenir"/>
                <a:cs typeface="Avenir"/>
                <a:sym typeface="Avenir"/>
              </a:rPr>
              <a:t>Leading change in Eastern New Brunswick, Leadership Donors invest $1,000 or more annually through United Way. </a:t>
            </a:r>
          </a:p>
          <a:p>
            <a:pPr algn="l">
              <a:lnSpc>
                <a:spcPts val="3240"/>
              </a:lnSpc>
            </a:pPr>
          </a:p>
          <a:p>
            <a:pPr algn="l">
              <a:lnSpc>
                <a:spcPts val="3240"/>
              </a:lnSpc>
            </a:pPr>
            <a:r>
              <a:rPr lang="en-US" sz="2700">
                <a:solidFill>
                  <a:srgbClr val="000000"/>
                </a:solidFill>
                <a:latin typeface="Avenir"/>
                <a:ea typeface="Avenir"/>
                <a:cs typeface="Avenir"/>
                <a:sym typeface="Avenir"/>
              </a:rPr>
              <a:t>They demonstrate a deep commitment to the well-being of local people and pave the way for social change.</a:t>
            </a:r>
          </a:p>
          <a:p>
            <a:pPr algn="l">
              <a:lnSpc>
                <a:spcPts val="2916"/>
              </a:lnSpc>
            </a:pPr>
          </a:p>
          <a:p>
            <a:pPr algn="l">
              <a:lnSpc>
                <a:spcPts val="2467"/>
              </a:lnSpc>
            </a:pPr>
            <a:r>
              <a:rPr lang="en-US" sz="2700">
                <a:solidFill>
                  <a:srgbClr val="000000"/>
                </a:solidFill>
                <a:latin typeface="Avenir"/>
                <a:ea typeface="Avenir"/>
                <a:cs typeface="Avenir"/>
                <a:sym typeface="Avenir"/>
              </a:rPr>
              <a:t>Leadership Donors:</a:t>
            </a:r>
          </a:p>
          <a:p>
            <a:pPr algn="l" marL="506730" indent="-253365" lvl="1">
              <a:lnSpc>
                <a:spcPts val="3240"/>
              </a:lnSpc>
              <a:buFont typeface="Arial"/>
              <a:buChar char="•"/>
            </a:pPr>
            <a:r>
              <a:rPr lang="en-US" sz="2700">
                <a:solidFill>
                  <a:srgbClr val="000000"/>
                </a:solidFill>
                <a:latin typeface="Avenir"/>
                <a:ea typeface="Avenir"/>
                <a:cs typeface="Avenir"/>
                <a:sym typeface="Avenir"/>
              </a:rPr>
              <a:t>Can choose to be publicly recognized for their contribution, with their generosity celebrated annually by United Way</a:t>
            </a:r>
          </a:p>
          <a:p>
            <a:pPr algn="l" marL="507682" indent="-253841" lvl="1">
              <a:lnSpc>
                <a:spcPts val="3240"/>
              </a:lnSpc>
              <a:buFont typeface="Arial"/>
              <a:buChar char="•"/>
            </a:pPr>
            <a:r>
              <a:rPr lang="en-US" sz="2700">
                <a:solidFill>
                  <a:srgbClr val="000000"/>
                </a:solidFill>
                <a:latin typeface="Avenir"/>
                <a:ea typeface="Avenir"/>
                <a:cs typeface="Avenir"/>
                <a:sym typeface="Avenir"/>
              </a:rPr>
              <a:t>Are invited to events and opportunities throughout the year, offering deeper insight into local social issues and networking opportunities. </a:t>
            </a:r>
          </a:p>
          <a:p>
            <a:pPr algn="l" marL="507682" indent="-253841" lvl="1">
              <a:lnSpc>
                <a:spcPts val="2916"/>
              </a:lnSpc>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4103515" cy="68327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Leadership Giving in your campaign</a:t>
            </a:r>
          </a:p>
        </p:txBody>
      </p:sp>
      <p:sp>
        <p:nvSpPr>
          <p:cNvPr name="TextBox 5" id="5"/>
          <p:cNvSpPr txBox="true"/>
          <p:nvPr/>
        </p:nvSpPr>
        <p:spPr>
          <a:xfrm rot="0">
            <a:off x="1339215" y="1602848"/>
            <a:ext cx="14103515" cy="6576258"/>
          </a:xfrm>
          <a:prstGeom prst="rect">
            <a:avLst/>
          </a:prstGeom>
        </p:spPr>
        <p:txBody>
          <a:bodyPr anchor="t" rtlCol="false" tIns="0" lIns="0" bIns="0" rIns="0">
            <a:spAutoFit/>
          </a:bodyPr>
          <a:lstStyle/>
          <a:p>
            <a:pPr algn="l">
              <a:lnSpc>
                <a:spcPts val="2877"/>
              </a:lnSpc>
            </a:pPr>
            <a:r>
              <a:rPr lang="en-US" sz="2497">
                <a:solidFill>
                  <a:srgbClr val="000000"/>
                </a:solidFill>
                <a:latin typeface="Avenir"/>
                <a:ea typeface="Avenir"/>
                <a:cs typeface="Avenir"/>
                <a:sym typeface="Avenir"/>
              </a:rPr>
              <a:t>Integrating Leadership Giving into your campaign can be an engaging way to promote philanthropy during your employee giving campaign.</a:t>
            </a:r>
          </a:p>
          <a:p>
            <a:pPr algn="l">
              <a:lnSpc>
                <a:spcPts val="2237"/>
              </a:lnSpc>
            </a:pPr>
          </a:p>
          <a:p>
            <a:pPr algn="l" marL="369641" indent="-184821" lvl="1">
              <a:lnSpc>
                <a:spcPts val="2237"/>
              </a:lnSpc>
              <a:buFont typeface="Arial"/>
              <a:buChar char="•"/>
            </a:pPr>
            <a:r>
              <a:rPr lang="en-US" b="true" sz="1942">
                <a:solidFill>
                  <a:srgbClr val="000000"/>
                </a:solidFill>
                <a:latin typeface="Avenir Bold"/>
                <a:ea typeface="Avenir Bold"/>
                <a:cs typeface="Avenir Bold"/>
                <a:sym typeface="Avenir Bold"/>
              </a:rPr>
              <a:t>Identify a volunteer lead to focus on Leadership Giving. </a:t>
            </a:r>
            <a:r>
              <a:rPr lang="en-US" sz="1942">
                <a:solidFill>
                  <a:srgbClr val="000000"/>
                </a:solidFill>
                <a:latin typeface="Avenir"/>
                <a:ea typeface="Avenir"/>
                <a:cs typeface="Avenir"/>
                <a:sym typeface="Avenir"/>
              </a:rPr>
              <a:t>Select a volunteer lead for Leadership Giving, maybe with a committee. Lead by example, motivate and support colleagues in making informed giving choices for best results through peer connections.</a:t>
            </a:r>
          </a:p>
          <a:p>
            <a:pPr algn="l" marL="369641" indent="-184821" lvl="1">
              <a:lnSpc>
                <a:spcPts val="2237"/>
              </a:lnSpc>
              <a:buFont typeface="Arial"/>
              <a:buChar char="•"/>
            </a:pPr>
            <a:r>
              <a:rPr lang="en-US" b="true" sz="1942">
                <a:solidFill>
                  <a:srgbClr val="000000"/>
                </a:solidFill>
                <a:latin typeface="Avenir Bold"/>
                <a:ea typeface="Avenir Bold"/>
                <a:cs typeface="Avenir Bold"/>
                <a:sym typeface="Avenir Bold"/>
              </a:rPr>
              <a:t>Review your Leadership Donor list and goals. </a:t>
            </a:r>
            <a:r>
              <a:rPr lang="en-US" sz="1942">
                <a:solidFill>
                  <a:srgbClr val="000000"/>
                </a:solidFill>
                <a:latin typeface="Avenir"/>
                <a:ea typeface="Avenir"/>
                <a:cs typeface="Avenir"/>
                <a:sym typeface="Avenir"/>
              </a:rPr>
              <a:t>Collaborate with your United Way partner to assess last year's outcomes, considering donors close to the Leadership level. Establish a Leadership Giving target to inspire yourself, your team and your workplace.</a:t>
            </a:r>
          </a:p>
          <a:p>
            <a:pPr algn="l" marL="369641" indent="-184821" lvl="1">
              <a:lnSpc>
                <a:spcPts val="2237"/>
              </a:lnSpc>
              <a:buFont typeface="Arial"/>
              <a:buChar char="•"/>
            </a:pPr>
            <a:r>
              <a:rPr lang="en-US" b="true" sz="1942">
                <a:solidFill>
                  <a:srgbClr val="000000"/>
                </a:solidFill>
                <a:latin typeface="Avenir Bold"/>
                <a:ea typeface="Avenir Bold"/>
                <a:cs typeface="Avenir Bold"/>
                <a:sym typeface="Avenir Bold"/>
              </a:rPr>
              <a:t>Leverage United Way’s matching programs! </a:t>
            </a:r>
            <a:r>
              <a:rPr lang="en-US" sz="1942">
                <a:solidFill>
                  <a:srgbClr val="000000"/>
                </a:solidFill>
                <a:latin typeface="Avenir"/>
                <a:ea typeface="Avenir"/>
                <a:cs typeface="Avenir"/>
                <a:sym typeface="Avenir"/>
              </a:rPr>
              <a:t>Thanks to local philanthropists, employees can make an even greater impact by becoming a new Leadership Donor or growing their Leadership gift and being matched!</a:t>
            </a:r>
          </a:p>
          <a:p>
            <a:pPr algn="l" marL="370594" indent="-185297" lvl="1">
              <a:lnSpc>
                <a:spcPts val="2237"/>
              </a:lnSpc>
              <a:buFont typeface="Arial"/>
              <a:buChar char="•"/>
            </a:pPr>
            <a:r>
              <a:rPr lang="en-US" b="true" sz="1942">
                <a:solidFill>
                  <a:srgbClr val="000000"/>
                </a:solidFill>
                <a:latin typeface="Avenir Bold"/>
                <a:ea typeface="Avenir Bold"/>
                <a:cs typeface="Avenir Bold"/>
                <a:sym typeface="Avenir Bold"/>
              </a:rPr>
              <a:t>Consider a targeted Leadership Giving message. </a:t>
            </a:r>
            <a:r>
              <a:rPr lang="en-US" sz="1942">
                <a:solidFill>
                  <a:srgbClr val="000000"/>
                </a:solidFill>
                <a:latin typeface="Avenir"/>
                <a:ea typeface="Avenir"/>
                <a:cs typeface="Avenir"/>
                <a:sym typeface="Avenir"/>
              </a:rPr>
              <a:t>Your staff partner can support you with templated messages, letters or emails to connect with past Leaders and near Leaders to thank them, share impact and to remind them about the Leadership Giving Program.</a:t>
            </a:r>
          </a:p>
          <a:p>
            <a:pPr algn="l" marL="369641" indent="-184821" lvl="1">
              <a:lnSpc>
                <a:spcPts val="2237"/>
              </a:lnSpc>
              <a:buFont typeface="Arial"/>
              <a:buChar char="•"/>
            </a:pPr>
            <a:r>
              <a:rPr lang="en-US" b="true" sz="1942">
                <a:solidFill>
                  <a:srgbClr val="000000"/>
                </a:solidFill>
                <a:latin typeface="Avenir Bold"/>
                <a:ea typeface="Avenir Bold"/>
                <a:cs typeface="Avenir Bold"/>
                <a:sym typeface="Avenir Bold"/>
              </a:rPr>
              <a:t>Get creative and leverage executive support! </a:t>
            </a:r>
            <a:r>
              <a:rPr lang="en-US" sz="1942">
                <a:solidFill>
                  <a:srgbClr val="000000"/>
                </a:solidFill>
                <a:latin typeface="Avenir"/>
                <a:ea typeface="Avenir"/>
                <a:cs typeface="Avenir"/>
                <a:sym typeface="Avenir"/>
              </a:rPr>
              <a:t>Ask the executive team to help thank past Leadership Donors or share why they give at the Leadership or Major Donor level. Have executive host a special breakfast or lunch for Leadership Donors.</a:t>
            </a:r>
          </a:p>
          <a:p>
            <a:pPr algn="l" marL="370594" indent="-185297" lvl="1">
              <a:lnSpc>
                <a:spcPts val="2237"/>
              </a:lnSpc>
              <a:buFont typeface="Arial"/>
              <a:buChar char="•"/>
            </a:pPr>
            <a:r>
              <a:rPr lang="en-US" b="true" sz="1942">
                <a:solidFill>
                  <a:srgbClr val="000000"/>
                </a:solidFill>
                <a:latin typeface="Avenir Bold"/>
                <a:ea typeface="Avenir Bold"/>
                <a:cs typeface="Avenir Bold"/>
                <a:sym typeface="Avenir Bold"/>
              </a:rPr>
              <a:t>Host a Leadership or Major Donor event. </a:t>
            </a:r>
            <a:r>
              <a:rPr lang="en-US" sz="1942">
                <a:solidFill>
                  <a:srgbClr val="000000"/>
                </a:solidFill>
                <a:latin typeface="Avenir"/>
                <a:ea typeface="Avenir"/>
                <a:cs typeface="Avenir"/>
                <a:sym typeface="Avenir"/>
              </a:rPr>
              <a:t>Hold an exclusive event with those at the Leadership and/or Major Donor level or for those who are interested in learning more</a:t>
            </a:r>
          </a:p>
          <a:p>
            <a:pPr algn="l" marL="369641" indent="-184821" lvl="1">
              <a:lnSpc>
                <a:spcPts val="2237"/>
              </a:lnSpc>
              <a:buFont typeface="Arial"/>
              <a:buChar char="•"/>
            </a:pPr>
            <a:r>
              <a:rPr lang="en-US" b="true" sz="1942">
                <a:solidFill>
                  <a:srgbClr val="000000"/>
                </a:solidFill>
                <a:latin typeface="Avenir Bold"/>
                <a:ea typeface="Avenir Bold"/>
                <a:cs typeface="Avenir Bold"/>
                <a:sym typeface="Avenir Bold"/>
              </a:rPr>
              <a:t>Remember we're here to help! </a:t>
            </a:r>
            <a:r>
              <a:rPr lang="en-US" sz="1942">
                <a:solidFill>
                  <a:srgbClr val="000000"/>
                </a:solidFill>
                <a:latin typeface="Avenir"/>
                <a:ea typeface="Avenir"/>
                <a:cs typeface="Avenir"/>
                <a:sym typeface="Avenir"/>
              </a:rPr>
              <a:t>United Way staff and volunteers are here to thank and connect with Leadership year-round. With thank you calls, email updates and virtual events and volunteer opportunities throughout the year, Leadership have a unique experience.</a:t>
            </a:r>
          </a:p>
          <a:p>
            <a:pPr algn="l" marL="369641" indent="-184821" lvl="1">
              <a:lnSpc>
                <a:spcPts val="2237"/>
              </a:lnSpc>
            </a:pPr>
          </a:p>
          <a:p>
            <a:pPr algn="l" marL="369641" indent="-184821" lvl="1">
              <a:lnSpc>
                <a:spcPts val="2237"/>
              </a:lnSpc>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285370"/>
            <a:chOff x="0" y="0"/>
            <a:chExt cx="13407187" cy="1713827"/>
          </a:xfrm>
        </p:grpSpPr>
        <p:sp>
          <p:nvSpPr>
            <p:cNvPr name="Freeform 5" id="5"/>
            <p:cNvSpPr/>
            <p:nvPr/>
          </p:nvSpPr>
          <p:spPr>
            <a:xfrm flipH="false" flipV="false" rot="0">
              <a:off x="0" y="0"/>
              <a:ext cx="13407188" cy="1713832"/>
            </a:xfrm>
            <a:custGeom>
              <a:avLst/>
              <a:gdLst/>
              <a:ahLst/>
              <a:cxnLst/>
              <a:rect r="r" b="b" t="t" l="l"/>
              <a:pathLst>
                <a:path h="1713832" w="13407188">
                  <a:moveTo>
                    <a:pt x="0" y="0"/>
                  </a:moveTo>
                  <a:lnTo>
                    <a:pt x="13407188" y="0"/>
                  </a:lnTo>
                  <a:lnTo>
                    <a:pt x="13407188" y="1713832"/>
                  </a:lnTo>
                  <a:lnTo>
                    <a:pt x="0" y="1713832"/>
                  </a:lnTo>
                  <a:close/>
                </a:path>
              </a:pathLst>
            </a:custGeom>
            <a:blipFill>
              <a:blip r:embed="rId3">
                <a:alphaModFix amt="0"/>
              </a:blip>
              <a:stretch>
                <a:fillRect l="0" t="-102430" r="0" b="-102429"/>
              </a:stretch>
            </a:blipFill>
          </p:spPr>
        </p:sp>
        <p:sp>
          <p:nvSpPr>
            <p:cNvPr name="TextBox 6" id="6"/>
            <p:cNvSpPr txBox="true"/>
            <p:nvPr/>
          </p:nvSpPr>
          <p:spPr>
            <a:xfrm>
              <a:off x="0" y="-57150"/>
              <a:ext cx="13407187" cy="1770977"/>
            </a:xfrm>
            <a:prstGeom prst="rect">
              <a:avLst/>
            </a:prstGeom>
          </p:spPr>
          <p:txBody>
            <a:bodyPr anchor="ctr" rtlCol="false" tIns="0" lIns="0" bIns="0" rIns="0"/>
            <a:lstStyle/>
            <a:p>
              <a:pPr algn="l">
                <a:lnSpc>
                  <a:spcPts val="6415"/>
                </a:lnSpc>
              </a:pPr>
              <a:r>
                <a:rPr lang="en-US" sz="5940">
                  <a:solidFill>
                    <a:srgbClr val="000000"/>
                  </a:solidFill>
                  <a:latin typeface="Avenir"/>
                  <a:ea typeface="Avenir"/>
                  <a:cs typeface="Avenir"/>
                  <a:sym typeface="Avenir"/>
                </a:rPr>
                <a:t>Setting you up for success </a:t>
              </a:r>
            </a:p>
          </p:txBody>
        </p:sp>
      </p:grpSp>
      <p:grpSp>
        <p:nvGrpSpPr>
          <p:cNvPr name="Group 7" id="7"/>
          <p:cNvGrpSpPr/>
          <p:nvPr/>
        </p:nvGrpSpPr>
        <p:grpSpPr>
          <a:xfrm rot="0">
            <a:off x="863013" y="1250661"/>
            <a:ext cx="5919788" cy="8493919"/>
            <a:chOff x="0" y="0"/>
            <a:chExt cx="7893050" cy="11325225"/>
          </a:xfrm>
        </p:grpSpPr>
        <p:sp>
          <p:nvSpPr>
            <p:cNvPr name="Freeform 8" id="8"/>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17866" t="-15230" r="-11096" b="0"/>
              </a:stretch>
            </a:blipFill>
          </p:spPr>
        </p:sp>
      </p:grpSp>
      <p:sp>
        <p:nvSpPr>
          <p:cNvPr name="TextBox 9" id="9"/>
          <p:cNvSpPr txBox="true"/>
          <p:nvPr/>
        </p:nvSpPr>
        <p:spPr>
          <a:xfrm rot="0">
            <a:off x="7599150" y="2749563"/>
            <a:ext cx="9872510" cy="6022848"/>
          </a:xfrm>
          <a:prstGeom prst="rect">
            <a:avLst/>
          </a:prstGeom>
        </p:spPr>
        <p:txBody>
          <a:bodyPr anchor="t" rtlCol="false" tIns="0" lIns="0" bIns="0" rIns="0">
            <a:spAutoFit/>
          </a:bodyPr>
          <a:lstStyle/>
          <a:p>
            <a:pPr algn="l">
              <a:lnSpc>
                <a:spcPts val="2916"/>
              </a:lnSpc>
            </a:pPr>
            <a:r>
              <a:rPr lang="en-US" sz="2700">
                <a:solidFill>
                  <a:srgbClr val="000000"/>
                </a:solidFill>
                <a:latin typeface="Avenir"/>
                <a:ea typeface="Avenir"/>
                <a:cs typeface="Avenir"/>
                <a:sym typeface="Avenir"/>
              </a:rPr>
              <a:t>Thank you for stepping-up and volunteering to run an employee giving campaign at your workplace.</a:t>
            </a:r>
          </a:p>
          <a:p>
            <a:pPr algn="l">
              <a:lnSpc>
                <a:spcPts val="2916"/>
              </a:lnSpc>
            </a:pPr>
          </a:p>
          <a:p>
            <a:pPr algn="l">
              <a:lnSpc>
                <a:spcPts val="3240"/>
              </a:lnSpc>
            </a:pPr>
            <a:r>
              <a:rPr lang="en-US" sz="2700">
                <a:solidFill>
                  <a:srgbClr val="000000"/>
                </a:solidFill>
                <a:latin typeface="Avenir"/>
                <a:ea typeface="Avenir"/>
                <a:cs typeface="Avenir"/>
                <a:sym typeface="Avenir"/>
              </a:rPr>
              <a:t>When you run an employee giving campaign, you are bringing your co-workers together, inspiring them to make an impact and joining local organizations in creating ripples of positive change.</a:t>
            </a:r>
          </a:p>
          <a:p>
            <a:pPr algn="l">
              <a:lnSpc>
                <a:spcPts val="3240"/>
              </a:lnSpc>
            </a:pPr>
          </a:p>
          <a:p>
            <a:pPr algn="l">
              <a:lnSpc>
                <a:spcPts val="3240"/>
              </a:lnSpc>
            </a:pPr>
            <a:r>
              <a:rPr lang="en-US" sz="2700">
                <a:solidFill>
                  <a:srgbClr val="000000"/>
                </a:solidFill>
                <a:latin typeface="Avenir"/>
                <a:ea typeface="Avenir"/>
                <a:cs typeface="Avenir"/>
                <a:sym typeface="Avenir"/>
              </a:rPr>
              <a:t>Along the way, you’ll meet new people, build your network, learn new skills and hopefully have a lot of fun! </a:t>
            </a:r>
          </a:p>
          <a:p>
            <a:pPr algn="l">
              <a:lnSpc>
                <a:spcPts val="3240"/>
              </a:lnSpc>
            </a:pPr>
          </a:p>
          <a:p>
            <a:pPr algn="l">
              <a:lnSpc>
                <a:spcPts val="3240"/>
              </a:lnSpc>
            </a:pPr>
            <a:r>
              <a:rPr lang="en-US" sz="2700">
                <a:solidFill>
                  <a:srgbClr val="000000"/>
                </a:solidFill>
                <a:latin typeface="Avenir"/>
                <a:ea typeface="Avenir"/>
                <a:cs typeface="Avenir"/>
                <a:sym typeface="Avenir"/>
              </a:rPr>
              <a:t>In this toolkit, you’ll find everything you need to promote your campaign, get everyone excited and make this your best campaign ever.</a:t>
            </a:r>
          </a:p>
          <a:p>
            <a:pPr algn="l">
              <a:lnSpc>
                <a:spcPts val="2916"/>
              </a:lnSpc>
            </a:pP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Engagement Activities	</a:t>
            </a:r>
          </a:p>
        </p:txBody>
      </p:sp>
      <p:sp>
        <p:nvSpPr>
          <p:cNvPr name="TextBox 5" id="5"/>
          <p:cNvSpPr txBox="true"/>
          <p:nvPr/>
        </p:nvSpPr>
        <p:spPr>
          <a:xfrm rot="0">
            <a:off x="1339215" y="1621898"/>
            <a:ext cx="15590520" cy="6046089"/>
          </a:xfrm>
          <a:prstGeom prst="rect">
            <a:avLst/>
          </a:prstGeom>
        </p:spPr>
        <p:txBody>
          <a:bodyPr anchor="t" rtlCol="false" tIns="0" lIns="0" bIns="0" rIns="0">
            <a:spAutoFit/>
          </a:bodyPr>
          <a:lstStyle/>
          <a:p>
            <a:pPr algn="l">
              <a:lnSpc>
                <a:spcPts val="2850"/>
              </a:lnSpc>
            </a:pPr>
            <a:r>
              <a:rPr lang="en-US" sz="2700">
                <a:solidFill>
                  <a:srgbClr val="000000"/>
                </a:solidFill>
                <a:latin typeface="Avenir"/>
                <a:ea typeface="Avenir"/>
                <a:cs typeface="Avenir"/>
                <a:sym typeface="Avenir"/>
              </a:rPr>
              <a:t>United Way offers unique and exclusive opportunities to engage your employees in creating lasting social change in your community year-round.</a:t>
            </a:r>
          </a:p>
          <a:p>
            <a:pPr algn="l">
              <a:lnSpc>
                <a:spcPts val="3240"/>
              </a:lnSpc>
            </a:pPr>
          </a:p>
          <a:p>
            <a:pPr algn="l">
              <a:lnSpc>
                <a:spcPts val="3285"/>
              </a:lnSpc>
            </a:pPr>
            <a:r>
              <a:rPr lang="en-US" sz="2700">
                <a:solidFill>
                  <a:srgbClr val="000000"/>
                </a:solidFill>
                <a:latin typeface="Avenir"/>
                <a:ea typeface="Avenir"/>
                <a:cs typeface="Avenir"/>
                <a:sym typeface="Avenir"/>
              </a:rPr>
              <a:t>Options include volunteering opportunities, facilitated activities or speaker (in-person or virtual).</a:t>
            </a:r>
          </a:p>
          <a:p>
            <a:pPr algn="l">
              <a:lnSpc>
                <a:spcPts val="3240"/>
              </a:lnSpc>
            </a:pPr>
          </a:p>
          <a:p>
            <a:pPr algn="l">
              <a:lnSpc>
                <a:spcPts val="3240"/>
              </a:lnSpc>
            </a:pPr>
            <a:r>
              <a:rPr lang="en-US" sz="2700">
                <a:solidFill>
                  <a:srgbClr val="000000"/>
                </a:solidFill>
                <a:latin typeface="Avenir"/>
                <a:ea typeface="Avenir"/>
                <a:cs typeface="Avenir"/>
                <a:sym typeface="Avenir"/>
              </a:rPr>
              <a:t>These activities are a great way to:</a:t>
            </a:r>
          </a:p>
          <a:p>
            <a:pPr algn="l">
              <a:lnSpc>
                <a:spcPts val="3240"/>
              </a:lnSpc>
            </a:pPr>
          </a:p>
          <a:p>
            <a:pPr algn="l" marL="507682" indent="-253841" lvl="1">
              <a:lnSpc>
                <a:spcPts val="3240"/>
              </a:lnSpc>
              <a:buFont typeface="Arial"/>
              <a:buChar char="•"/>
            </a:pPr>
            <a:r>
              <a:rPr lang="en-US" sz="2700">
                <a:solidFill>
                  <a:srgbClr val="000000"/>
                </a:solidFill>
                <a:latin typeface="Avenir"/>
                <a:ea typeface="Avenir"/>
                <a:cs typeface="Avenir"/>
                <a:sym typeface="Avenir"/>
              </a:rPr>
              <a:t>Increase understanding of the needs in your community</a:t>
            </a:r>
          </a:p>
          <a:p>
            <a:pPr algn="l" marL="507682" indent="-253841" lvl="1">
              <a:lnSpc>
                <a:spcPts val="3240"/>
              </a:lnSpc>
              <a:buFont typeface="Arial"/>
              <a:buChar char="•"/>
            </a:pPr>
            <a:r>
              <a:rPr lang="en-US" sz="2700">
                <a:solidFill>
                  <a:srgbClr val="000000"/>
                </a:solidFill>
                <a:latin typeface="Avenir"/>
                <a:ea typeface="Avenir"/>
                <a:cs typeface="Avenir"/>
                <a:sym typeface="Avenir"/>
              </a:rPr>
              <a:t>Provide a teambuilding opportunity and increase employee morale</a:t>
            </a:r>
          </a:p>
          <a:p>
            <a:pPr algn="l" marL="507682" indent="-253841" lvl="1">
              <a:lnSpc>
                <a:spcPts val="3240"/>
              </a:lnSpc>
              <a:buFont typeface="Arial"/>
              <a:buChar char="•"/>
            </a:pPr>
            <a:r>
              <a:rPr lang="en-US" sz="2700">
                <a:solidFill>
                  <a:srgbClr val="000000"/>
                </a:solidFill>
                <a:latin typeface="Avenir"/>
                <a:ea typeface="Avenir"/>
                <a:cs typeface="Avenir"/>
                <a:sym typeface="Avenir"/>
              </a:rPr>
              <a:t>Help others in your community through hands-on activities</a:t>
            </a:r>
          </a:p>
          <a:p>
            <a:pPr algn="l" marL="507682" indent="-253841" lvl="1">
              <a:lnSpc>
                <a:spcPts val="3240"/>
              </a:lnSpc>
              <a:buFont typeface="Arial"/>
              <a:buChar char="•"/>
            </a:pPr>
            <a:r>
              <a:rPr lang="en-US" sz="2700">
                <a:solidFill>
                  <a:srgbClr val="000000"/>
                </a:solidFill>
                <a:latin typeface="Avenir"/>
                <a:ea typeface="Avenir"/>
                <a:cs typeface="Avenir"/>
                <a:sym typeface="Avenir"/>
              </a:rPr>
              <a:t>Enhance your workplace campaign</a:t>
            </a:r>
          </a:p>
          <a:p>
            <a:pPr algn="l" marL="507682" indent="-253841" lvl="1">
              <a:lnSpc>
                <a:spcPts val="3240"/>
              </a:lnSpc>
            </a:pPr>
          </a:p>
          <a:p>
            <a:pPr algn="l" marL="507682" indent="-253841" lvl="1">
              <a:lnSpc>
                <a:spcPts val="3194"/>
              </a:lnSpc>
            </a:pPr>
            <a:r>
              <a:rPr lang="en-US" sz="2700" spc="-37">
                <a:solidFill>
                  <a:srgbClr val="000000"/>
                </a:solidFill>
                <a:latin typeface="Avenir"/>
                <a:ea typeface="Avenir"/>
                <a:cs typeface="Avenir"/>
                <a:sym typeface="Avenir"/>
              </a:rPr>
              <a:t>For more information or to schedule one of these opportunities, please contact your United Way staff partner.</a:t>
            </a:r>
          </a:p>
          <a:p>
            <a:pPr algn="l" marL="507682" indent="-253841" lvl="1">
              <a:lnSpc>
                <a:spcPts val="2916"/>
              </a:lnSpc>
            </a:pP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267" r="0" b="-267"/>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28" cy="4336414"/>
            </a:xfrm>
            <a:custGeom>
              <a:avLst/>
              <a:gdLst/>
              <a:ahLst/>
              <a:cxnLst/>
              <a:rect r="r" b="b" t="t" l="l"/>
              <a:pathLst>
                <a:path h="4336414" w="7043528">
                  <a:moveTo>
                    <a:pt x="0" y="0"/>
                  </a:moveTo>
                  <a:lnTo>
                    <a:pt x="7043528" y="0"/>
                  </a:lnTo>
                  <a:lnTo>
                    <a:pt x="7043528" y="4336414"/>
                  </a:lnTo>
                  <a:lnTo>
                    <a:pt x="0" y="4336414"/>
                  </a:lnTo>
                  <a:close/>
                </a:path>
              </a:pathLst>
            </a:custGeom>
            <a:blipFill>
              <a:blip r:embed="rId4">
                <a:alphaModFix amt="0"/>
              </a:blip>
              <a:stretch>
                <a:fillRect l="-28991" t="0" r="-28991" b="0"/>
              </a:stretch>
            </a:blipFill>
          </p:spPr>
        </p:sp>
        <p:sp>
          <p:nvSpPr>
            <p:cNvPr name="TextBox 8" id="8"/>
            <p:cNvSpPr txBox="true"/>
            <p:nvPr/>
          </p:nvSpPr>
          <p:spPr>
            <a:xfrm>
              <a:off x="0" y="-57150"/>
              <a:ext cx="7043534" cy="439356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Campaign Rollout</a:t>
              </a:r>
            </a:p>
          </p:txBody>
        </p:sp>
      </p:grpSp>
      <p:sp>
        <p:nvSpPr>
          <p:cNvPr name="Freeform 9" id="9"/>
          <p:cNvSpPr/>
          <p:nvPr/>
        </p:nvSpPr>
        <p:spPr>
          <a:xfrm flipH="false" flipV="false" rot="0">
            <a:off x="12734802" y="6167055"/>
            <a:ext cx="4759092" cy="1596501"/>
          </a:xfrm>
          <a:custGeom>
            <a:avLst/>
            <a:gdLst/>
            <a:ahLst/>
            <a:cxnLst/>
            <a:rect r="r" b="b" t="t" l="l"/>
            <a:pathLst>
              <a:path h="1596501" w="4759092">
                <a:moveTo>
                  <a:pt x="0" y="0"/>
                </a:moveTo>
                <a:lnTo>
                  <a:pt x="4759092" y="0"/>
                </a:lnTo>
                <a:lnTo>
                  <a:pt x="4759092" y="1596501"/>
                </a:lnTo>
                <a:lnTo>
                  <a:pt x="0" y="1596501"/>
                </a:lnTo>
                <a:lnTo>
                  <a:pt x="0" y="0"/>
                </a:lnTo>
                <a:close/>
              </a:path>
            </a:pathLst>
          </a:custGeom>
          <a:blipFill>
            <a:blip r:embed="rId5"/>
            <a:stretch>
              <a:fillRect l="0" t="0" r="0" b="0"/>
            </a:stretch>
          </a:blipFill>
        </p:spPr>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Build your campaign</a:t>
            </a:r>
          </a:p>
        </p:txBody>
      </p:sp>
      <p:sp>
        <p:nvSpPr>
          <p:cNvPr name="TextBox 5" id="5"/>
          <p:cNvSpPr txBox="true"/>
          <p:nvPr/>
        </p:nvSpPr>
        <p:spPr>
          <a:xfrm rot="0">
            <a:off x="1339215" y="1555223"/>
            <a:ext cx="15590520" cy="2719597"/>
          </a:xfrm>
          <a:prstGeom prst="rect">
            <a:avLst/>
          </a:prstGeom>
        </p:spPr>
        <p:txBody>
          <a:bodyPr anchor="t" rtlCol="false" tIns="0" lIns="0" bIns="0" rIns="0">
            <a:spAutoFit/>
          </a:bodyPr>
          <a:lstStyle/>
          <a:p>
            <a:pPr algn="l">
              <a:lnSpc>
                <a:spcPts val="3965"/>
              </a:lnSpc>
            </a:pPr>
            <a:r>
              <a:rPr lang="en-US" sz="3060">
                <a:solidFill>
                  <a:srgbClr val="000000"/>
                </a:solidFill>
                <a:latin typeface="Avenir"/>
                <a:ea typeface="Avenir"/>
                <a:cs typeface="Avenir"/>
                <a:sym typeface="Avenir"/>
              </a:rPr>
              <a:t>When building out your employee giving campaign, it’s important to find a time that works for your organization. Your campaign doesn’t have to be time consuming! Best practice campaigns can be any length, from one day or for one to two weeks.</a:t>
            </a:r>
          </a:p>
          <a:p>
            <a:pPr algn="l">
              <a:lnSpc>
                <a:spcPts val="3965"/>
              </a:lnSpc>
            </a:pPr>
          </a:p>
          <a:p>
            <a:pPr algn="ctr">
              <a:lnSpc>
                <a:spcPts val="3965"/>
              </a:lnSpc>
            </a:pPr>
            <a:r>
              <a:rPr lang="en-US" sz="3060" b="true">
                <a:solidFill>
                  <a:srgbClr val="E31D1A"/>
                </a:solidFill>
                <a:latin typeface="Avenir Bold"/>
                <a:ea typeface="Avenir Bold"/>
                <a:cs typeface="Avenir Bold"/>
                <a:sym typeface="Avenir Bold"/>
              </a:rPr>
              <a:t>SAMPLE:  ONE-DAY CAMPAIGN</a:t>
            </a:r>
          </a:p>
          <a:p>
            <a:pPr algn="l">
              <a:lnSpc>
                <a:spcPts val="2974"/>
              </a:lnSpc>
            </a:pPr>
          </a:p>
        </p:txBody>
      </p:sp>
      <p:grpSp>
        <p:nvGrpSpPr>
          <p:cNvPr name="Group 6" id="6"/>
          <p:cNvGrpSpPr/>
          <p:nvPr/>
        </p:nvGrpSpPr>
        <p:grpSpPr>
          <a:xfrm rot="0">
            <a:off x="1799120" y="5094513"/>
            <a:ext cx="2394680" cy="1076735"/>
            <a:chOff x="0" y="0"/>
            <a:chExt cx="3192907" cy="1435646"/>
          </a:xfrm>
        </p:grpSpPr>
        <p:sp>
          <p:nvSpPr>
            <p:cNvPr name="Freeform 7" id="7"/>
            <p:cNvSpPr/>
            <p:nvPr/>
          </p:nvSpPr>
          <p:spPr>
            <a:xfrm flipH="false" flipV="false" rot="0">
              <a:off x="0" y="0"/>
              <a:ext cx="3192907" cy="1435608"/>
            </a:xfrm>
            <a:custGeom>
              <a:avLst/>
              <a:gdLst/>
              <a:ahLst/>
              <a:cxnLst/>
              <a:rect r="r" b="b" t="t" l="l"/>
              <a:pathLst>
                <a:path h="1435608" w="3192907">
                  <a:moveTo>
                    <a:pt x="0" y="0"/>
                  </a:moveTo>
                  <a:lnTo>
                    <a:pt x="3192907" y="0"/>
                  </a:lnTo>
                  <a:lnTo>
                    <a:pt x="3192907" y="1435608"/>
                  </a:lnTo>
                  <a:lnTo>
                    <a:pt x="0" y="1435608"/>
                  </a:lnTo>
                  <a:lnTo>
                    <a:pt x="0" y="0"/>
                  </a:lnTo>
                  <a:close/>
                </a:path>
              </a:pathLst>
            </a:custGeom>
            <a:blipFill>
              <a:blip r:embed="rId3"/>
              <a:stretch>
                <a:fillRect l="-359" t="0" r="-359" b="-2"/>
              </a:stretch>
            </a:blipFill>
          </p:spPr>
        </p:sp>
      </p:grpSp>
      <p:sp>
        <p:nvSpPr>
          <p:cNvPr name="TextBox 8" id="8"/>
          <p:cNvSpPr txBox="true"/>
          <p:nvPr/>
        </p:nvSpPr>
        <p:spPr>
          <a:xfrm rot="0">
            <a:off x="1247775" y="6554648"/>
            <a:ext cx="4325626" cy="1993154"/>
          </a:xfrm>
          <a:prstGeom prst="rect">
            <a:avLst/>
          </a:prstGeom>
        </p:spPr>
        <p:txBody>
          <a:bodyPr anchor="t" rtlCol="false" tIns="0" lIns="0" bIns="0" rIns="0">
            <a:spAutoFit/>
          </a:bodyPr>
          <a:lstStyle/>
          <a:p>
            <a:pPr algn="l">
              <a:lnSpc>
                <a:spcPts val="2520"/>
              </a:lnSpc>
            </a:pPr>
            <a:r>
              <a:rPr lang="en-US" sz="2100">
                <a:solidFill>
                  <a:srgbClr val="000000"/>
                </a:solidFill>
                <a:latin typeface="Avenir"/>
                <a:ea typeface="Avenir"/>
                <a:cs typeface="Avenir"/>
                <a:sym typeface="Avenir"/>
              </a:rPr>
              <a:t>In the morning, have your president or a senior leader send an exciting email kicking off your United Way employee giving campaign and rally everyone to get involved.</a:t>
            </a:r>
          </a:p>
        </p:txBody>
      </p:sp>
      <p:grpSp>
        <p:nvGrpSpPr>
          <p:cNvPr name="Group 9" id="9"/>
          <p:cNvGrpSpPr/>
          <p:nvPr/>
        </p:nvGrpSpPr>
        <p:grpSpPr>
          <a:xfrm rot="0">
            <a:off x="8083058" y="4532414"/>
            <a:ext cx="2121884" cy="2106139"/>
            <a:chOff x="0" y="0"/>
            <a:chExt cx="2829179" cy="2808186"/>
          </a:xfrm>
        </p:grpSpPr>
        <p:sp>
          <p:nvSpPr>
            <p:cNvPr name="Freeform 10" id="10"/>
            <p:cNvSpPr/>
            <p:nvPr/>
          </p:nvSpPr>
          <p:spPr>
            <a:xfrm flipH="false" flipV="false" rot="0">
              <a:off x="0" y="0"/>
              <a:ext cx="2829179" cy="2808224"/>
            </a:xfrm>
            <a:custGeom>
              <a:avLst/>
              <a:gdLst/>
              <a:ahLst/>
              <a:cxnLst/>
              <a:rect r="r" b="b" t="t" l="l"/>
              <a:pathLst>
                <a:path h="2808224" w="2829179">
                  <a:moveTo>
                    <a:pt x="0" y="0"/>
                  </a:moveTo>
                  <a:lnTo>
                    <a:pt x="2829179" y="0"/>
                  </a:lnTo>
                  <a:lnTo>
                    <a:pt x="2829179" y="2808224"/>
                  </a:lnTo>
                  <a:lnTo>
                    <a:pt x="0" y="2808224"/>
                  </a:lnTo>
                  <a:lnTo>
                    <a:pt x="0" y="0"/>
                  </a:lnTo>
                  <a:close/>
                </a:path>
              </a:pathLst>
            </a:custGeom>
            <a:blipFill>
              <a:blip r:embed="rId4"/>
              <a:stretch>
                <a:fillRect l="0" t="-33" r="0" b="-32"/>
              </a:stretch>
            </a:blipFill>
          </p:spPr>
        </p:sp>
      </p:grpSp>
      <p:sp>
        <p:nvSpPr>
          <p:cNvPr name="TextBox 11" id="11"/>
          <p:cNvSpPr txBox="true"/>
          <p:nvPr/>
        </p:nvSpPr>
        <p:spPr>
          <a:xfrm rot="0">
            <a:off x="7312228" y="6617608"/>
            <a:ext cx="4159844" cy="997087"/>
          </a:xfrm>
          <a:prstGeom prst="rect">
            <a:avLst/>
          </a:prstGeom>
        </p:spPr>
        <p:txBody>
          <a:bodyPr anchor="t" rtlCol="false" tIns="0" lIns="0" bIns="0" rIns="0">
            <a:spAutoFit/>
          </a:bodyPr>
          <a:lstStyle/>
          <a:p>
            <a:pPr algn="l">
              <a:lnSpc>
                <a:spcPts val="2467"/>
              </a:lnSpc>
            </a:pPr>
            <a:r>
              <a:rPr lang="en-US" sz="2100">
                <a:solidFill>
                  <a:srgbClr val="000000"/>
                </a:solidFill>
                <a:latin typeface="Avenir"/>
                <a:ea typeface="Avenir"/>
                <a:cs typeface="Avenir"/>
                <a:sym typeface="Avenir"/>
              </a:rPr>
              <a:t>Share a link early in the day for people to donate through your chosen online giving tool.</a:t>
            </a:r>
          </a:p>
        </p:txBody>
      </p:sp>
      <p:grpSp>
        <p:nvGrpSpPr>
          <p:cNvPr name="Group 12" id="12"/>
          <p:cNvGrpSpPr/>
          <p:nvPr/>
        </p:nvGrpSpPr>
        <p:grpSpPr>
          <a:xfrm rot="0">
            <a:off x="13569477" y="4633627"/>
            <a:ext cx="2215782" cy="2180834"/>
            <a:chOff x="0" y="0"/>
            <a:chExt cx="2954376" cy="2907779"/>
          </a:xfrm>
        </p:grpSpPr>
        <p:sp>
          <p:nvSpPr>
            <p:cNvPr name="Freeform 13" id="13"/>
            <p:cNvSpPr/>
            <p:nvPr/>
          </p:nvSpPr>
          <p:spPr>
            <a:xfrm flipH="false" flipV="false" rot="0">
              <a:off x="0" y="0"/>
              <a:ext cx="2954401" cy="2907792"/>
            </a:xfrm>
            <a:custGeom>
              <a:avLst/>
              <a:gdLst/>
              <a:ahLst/>
              <a:cxnLst/>
              <a:rect r="r" b="b" t="t" l="l"/>
              <a:pathLst>
                <a:path h="2907792" w="2954401">
                  <a:moveTo>
                    <a:pt x="0" y="0"/>
                  </a:moveTo>
                  <a:lnTo>
                    <a:pt x="2954401" y="0"/>
                  </a:lnTo>
                  <a:lnTo>
                    <a:pt x="2954401" y="2907792"/>
                  </a:lnTo>
                  <a:lnTo>
                    <a:pt x="0" y="2907792"/>
                  </a:lnTo>
                  <a:lnTo>
                    <a:pt x="0" y="0"/>
                  </a:lnTo>
                  <a:close/>
                </a:path>
              </a:pathLst>
            </a:custGeom>
            <a:blipFill>
              <a:blip r:embed="rId5"/>
              <a:stretch>
                <a:fillRect l="0" t="-145" r="0" b="-145"/>
              </a:stretch>
            </a:blipFill>
          </p:spPr>
        </p:sp>
      </p:grpSp>
      <p:sp>
        <p:nvSpPr>
          <p:cNvPr name="TextBox 14" id="14"/>
          <p:cNvSpPr txBox="true"/>
          <p:nvPr/>
        </p:nvSpPr>
        <p:spPr>
          <a:xfrm rot="0">
            <a:off x="12714589" y="6663719"/>
            <a:ext cx="4090340" cy="1333186"/>
          </a:xfrm>
          <a:prstGeom prst="rect">
            <a:avLst/>
          </a:prstGeom>
        </p:spPr>
        <p:txBody>
          <a:bodyPr anchor="t" rtlCol="false" tIns="0" lIns="0" bIns="0" rIns="0">
            <a:spAutoFit/>
          </a:bodyPr>
          <a:lstStyle/>
          <a:p>
            <a:pPr algn="l">
              <a:lnSpc>
                <a:spcPts val="2494"/>
              </a:lnSpc>
            </a:pPr>
            <a:r>
              <a:rPr lang="en-US" sz="2100">
                <a:solidFill>
                  <a:srgbClr val="000000"/>
                </a:solidFill>
                <a:latin typeface="Avenir"/>
                <a:ea typeface="Avenir"/>
                <a:cs typeface="Avenir"/>
                <a:sym typeface="Avenir"/>
              </a:rPr>
              <a:t>Celebrate your collective achievement and thank everyone with a closing email at the end of the day.</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Build your campaign</a:t>
            </a:r>
          </a:p>
        </p:txBody>
      </p:sp>
      <p:sp>
        <p:nvSpPr>
          <p:cNvPr name="TextBox 5" id="5"/>
          <p:cNvSpPr txBox="true"/>
          <p:nvPr/>
        </p:nvSpPr>
        <p:spPr>
          <a:xfrm rot="0">
            <a:off x="1445924" y="2018386"/>
            <a:ext cx="8497252" cy="1364618"/>
          </a:xfrm>
          <a:prstGeom prst="rect">
            <a:avLst/>
          </a:prstGeom>
        </p:spPr>
        <p:txBody>
          <a:bodyPr anchor="t" rtlCol="false" tIns="0" lIns="0" bIns="0" rIns="0">
            <a:spAutoFit/>
          </a:bodyPr>
          <a:lstStyle/>
          <a:p>
            <a:pPr algn="l">
              <a:lnSpc>
                <a:spcPts val="3600"/>
              </a:lnSpc>
            </a:pPr>
            <a:r>
              <a:rPr lang="en-US" sz="3000" b="true">
                <a:solidFill>
                  <a:srgbClr val="E31D1A"/>
                </a:solidFill>
                <a:latin typeface="Arial Bold"/>
                <a:ea typeface="Arial Bold"/>
                <a:cs typeface="Arial Bold"/>
                <a:sym typeface="Arial Bold"/>
              </a:rPr>
              <a:t>SAMPLE TWO WEEK CAMPAIGN</a:t>
            </a:r>
          </a:p>
          <a:p>
            <a:pPr algn="l">
              <a:lnSpc>
                <a:spcPts val="3600"/>
              </a:lnSpc>
            </a:pPr>
          </a:p>
          <a:p>
            <a:pPr algn="l">
              <a:lnSpc>
                <a:spcPts val="2879"/>
              </a:lnSpc>
            </a:pPr>
            <a:r>
              <a:rPr lang="en-US" b="true" sz="2400" spc="-15">
                <a:solidFill>
                  <a:srgbClr val="FFFFFF"/>
                </a:solidFill>
                <a:latin typeface="Arial Bold"/>
                <a:ea typeface="Arial Bold"/>
                <a:cs typeface="Arial Bold"/>
                <a:sym typeface="Arial Bold"/>
              </a:rPr>
              <a:t>Monday	Tuesday	Wednesday</a:t>
            </a:r>
          </a:p>
        </p:txBody>
      </p:sp>
      <p:graphicFrame>
        <p:nvGraphicFramePr>
          <p:cNvPr name="Table 6" id="6"/>
          <p:cNvGraphicFramePr>
            <a:graphicFrameLocks noGrp="true"/>
          </p:cNvGraphicFramePr>
          <p:nvPr/>
        </p:nvGraphicFramePr>
        <p:xfrm>
          <a:off x="1445928" y="2912364"/>
          <a:ext cx="15525750" cy="5543550"/>
        </p:xfrm>
        <a:graphic>
          <a:graphicData uri="http://schemas.openxmlformats.org/drawingml/2006/table">
            <a:tbl>
              <a:tblPr/>
              <a:tblGrid>
                <a:gridCol w="3189029"/>
                <a:gridCol w="3021274"/>
                <a:gridCol w="3105149"/>
                <a:gridCol w="3105149"/>
                <a:gridCol w="3105149"/>
              </a:tblGrid>
              <a:tr h="503959">
                <a:tc>
                  <a:txBody>
                    <a:bodyPr anchor="t" rtlCol="false"/>
                    <a:lstStyle/>
                    <a:p>
                      <a:pPr algn="l">
                        <a:lnSpc>
                          <a:spcPts val="3240"/>
                        </a:lnSpc>
                        <a:defRPr/>
                      </a:pPr>
                      <a:r>
                        <a:rPr lang="en-US" sz="2700">
                          <a:solidFill>
                            <a:srgbClr val="000000"/>
                          </a:solidFill>
                          <a:latin typeface="Avenir"/>
                          <a:ea typeface="Avenir"/>
                          <a:cs typeface="Avenir"/>
                          <a:sym typeface="Avenir"/>
                        </a:rPr>
                        <a:t>Monday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Tuesday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Wednesday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Thursday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c>
                  <a:txBody>
                    <a:bodyPr anchor="t" rtlCol="false"/>
                    <a:lstStyle/>
                    <a:p>
                      <a:pPr algn="l">
                        <a:lnSpc>
                          <a:spcPts val="3240"/>
                        </a:lnSpc>
                        <a:defRPr/>
                      </a:pPr>
                      <a:r>
                        <a:rPr lang="en-US" sz="2700">
                          <a:solidFill>
                            <a:srgbClr val="000000"/>
                          </a:solidFill>
                          <a:latin typeface="Avenir"/>
                          <a:ea typeface="Avenir"/>
                          <a:cs typeface="Avenir"/>
                          <a:sym typeface="Avenir"/>
                        </a:rPr>
                        <a:t>Friday </a:t>
                      </a: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C6C7C6"/>
                    </a:solidFill>
                  </a:tcPr>
                </a:tc>
              </a:tr>
              <a:tr h="2267816">
                <a:tc>
                  <a:txBody>
                    <a:bodyPr anchor="t" rtlCol="false"/>
                    <a:lstStyle/>
                    <a:p>
                      <a:pPr algn="l">
                        <a:lnSpc>
                          <a:spcPts val="2160"/>
                        </a:lnSpc>
                        <a:defRPr/>
                      </a:pPr>
                      <a:r>
                        <a:rPr lang="en-US" sz="1800">
                          <a:solidFill>
                            <a:srgbClr val="000000"/>
                          </a:solidFill>
                          <a:latin typeface="Avenir"/>
                          <a:ea typeface="Avenir"/>
                          <a:cs typeface="Avenir"/>
                          <a:sym typeface="Avenir"/>
                        </a:rPr>
                        <a:t>Kick off your United Way employee giving campaign with an event (breakfast/lunch/townhall style) and send a rallying email linked to your online giving platform</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Have ambassadors present at meetings about your campaign and why your organization is supporting United Way</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Offer an educational opportunity for employees through an engagement activity</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r>
              <a:tr h="2771775">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spc="-15">
                          <a:solidFill>
                            <a:srgbClr val="000000"/>
                          </a:solidFill>
                          <a:latin typeface="Avenir"/>
                          <a:ea typeface="Avenir"/>
                          <a:cs typeface="Avenir"/>
                          <a:sym typeface="Avenir"/>
                        </a:rPr>
                        <a:t>Host a mid-week energizer—make it a team-building event</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1679"/>
                        </a:lnSpc>
                        <a:defRPr/>
                      </a:pPr>
                      <a:endParaRPr lang="en-US" sz="1100"/>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Host a fun, virtual special event tied to your campaign theme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c>
                  <a:txBody>
                    <a:bodyPr anchor="t" rtlCol="false"/>
                    <a:lstStyle/>
                    <a:p>
                      <a:pPr algn="l">
                        <a:lnSpc>
                          <a:spcPts val="2160"/>
                        </a:lnSpc>
                        <a:defRPr/>
                      </a:pPr>
                      <a:r>
                        <a:rPr lang="en-US" sz="1800">
                          <a:solidFill>
                            <a:srgbClr val="000000"/>
                          </a:solidFill>
                          <a:latin typeface="Avenir"/>
                          <a:ea typeface="Avenir"/>
                          <a:cs typeface="Avenir"/>
                          <a:sym typeface="Avenir"/>
                        </a:rPr>
                        <a:t>Celebrate and wrap up your campaign — announce your collective achievement and thank everyone</a:t>
                      </a:r>
                      <a:endParaRPr lang="en-US" sz="1100"/>
                    </a:p>
                    <a:p>
                      <a:pPr algn="l">
                        <a:lnSpc>
                          <a:spcPts val="2160"/>
                        </a:lnSpc>
                      </a:pPr>
                    </a:p>
                  </a:txBody>
                  <a:tcPr marL="91440" marR="91440" marT="91440" marB="91440" anchor="t">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2E3E3"/>
                    </a:solidFill>
                  </a:tcPr>
                </a:tc>
              </a:tr>
            </a:tbl>
          </a:graphicData>
        </a:graphic>
      </p:graphicFrame>
      <p:sp>
        <p:nvSpPr>
          <p:cNvPr name="TextBox 7" id="7"/>
          <p:cNvSpPr txBox="true"/>
          <p:nvPr/>
        </p:nvSpPr>
        <p:spPr>
          <a:xfrm rot="0">
            <a:off x="7482535" y="5241350"/>
            <a:ext cx="3872865" cy="318773"/>
          </a:xfrm>
          <a:prstGeom prst="rect">
            <a:avLst/>
          </a:prstGeom>
        </p:spPr>
        <p:txBody>
          <a:bodyPr anchor="t" rtlCol="false" tIns="0" lIns="0" bIns="0" rIns="0">
            <a:spAutoFit/>
          </a:bodyPr>
          <a:lstStyle/>
          <a:p>
            <a:pPr algn="l">
              <a:lnSpc>
                <a:spcPts val="2160"/>
              </a:lnSpc>
            </a:pPr>
            <a:r>
              <a:rPr lang="en-US" b="true" sz="1800" spc="-30">
                <a:solidFill>
                  <a:srgbClr val="E31D1A"/>
                </a:solidFill>
                <a:latin typeface="Arial Bold"/>
                <a:ea typeface="Arial Bold"/>
                <a:cs typeface="Arial Bold"/>
                <a:sym typeface="Arial Bold"/>
              </a:rPr>
              <a:t>EDUCATION &amp; AWARENESS WEEK</a:t>
            </a:r>
          </a:p>
        </p:txBody>
      </p:sp>
      <p:sp>
        <p:nvSpPr>
          <p:cNvPr name="TextBox 8" id="8"/>
          <p:cNvSpPr txBox="true"/>
          <p:nvPr/>
        </p:nvSpPr>
        <p:spPr>
          <a:xfrm rot="0">
            <a:off x="8114995" y="7924914"/>
            <a:ext cx="2607945" cy="318773"/>
          </a:xfrm>
          <a:prstGeom prst="rect">
            <a:avLst/>
          </a:prstGeom>
        </p:spPr>
        <p:txBody>
          <a:bodyPr anchor="t" rtlCol="false" tIns="0" lIns="0" bIns="0" rIns="0">
            <a:spAutoFit/>
          </a:bodyPr>
          <a:lstStyle/>
          <a:p>
            <a:pPr algn="l">
              <a:lnSpc>
                <a:spcPts val="2160"/>
              </a:lnSpc>
            </a:pPr>
            <a:r>
              <a:rPr lang="en-US" b="true" sz="1800" spc="-30">
                <a:solidFill>
                  <a:srgbClr val="E31D1A"/>
                </a:solidFill>
                <a:latin typeface="Arial Bold"/>
                <a:ea typeface="Arial Bold"/>
                <a:cs typeface="Arial Bold"/>
                <a:sym typeface="Arial Bold"/>
              </a:rPr>
              <a:t>PLEDGE &amp; PLAY WEEK</a:t>
            </a:r>
          </a:p>
        </p:txBody>
      </p:sp>
      <p:grpSp>
        <p:nvGrpSpPr>
          <p:cNvPr name="Group 9" id="9"/>
          <p:cNvGrpSpPr/>
          <p:nvPr/>
        </p:nvGrpSpPr>
        <p:grpSpPr>
          <a:xfrm rot="0">
            <a:off x="8548402" y="3721227"/>
            <a:ext cx="1394784" cy="1323213"/>
            <a:chOff x="0" y="0"/>
            <a:chExt cx="1859712" cy="1764284"/>
          </a:xfrm>
        </p:grpSpPr>
        <p:sp>
          <p:nvSpPr>
            <p:cNvPr name="Freeform 10" id="10"/>
            <p:cNvSpPr/>
            <p:nvPr/>
          </p:nvSpPr>
          <p:spPr>
            <a:xfrm flipH="false" flipV="false" rot="0">
              <a:off x="0" y="0"/>
              <a:ext cx="1859661" cy="1764284"/>
            </a:xfrm>
            <a:custGeom>
              <a:avLst/>
              <a:gdLst/>
              <a:ahLst/>
              <a:cxnLst/>
              <a:rect r="r" b="b" t="t" l="l"/>
              <a:pathLst>
                <a:path h="1764284" w="1859661">
                  <a:moveTo>
                    <a:pt x="0" y="0"/>
                  </a:moveTo>
                  <a:lnTo>
                    <a:pt x="1859661" y="0"/>
                  </a:lnTo>
                  <a:lnTo>
                    <a:pt x="1859661" y="1764284"/>
                  </a:lnTo>
                  <a:lnTo>
                    <a:pt x="0" y="1764284"/>
                  </a:lnTo>
                  <a:lnTo>
                    <a:pt x="0" y="0"/>
                  </a:lnTo>
                  <a:close/>
                </a:path>
              </a:pathLst>
            </a:custGeom>
            <a:blipFill>
              <a:blip r:embed="rId3"/>
              <a:stretch>
                <a:fillRect l="0" t="-15" r="-2" b="-15"/>
              </a:stretch>
            </a:blipFill>
          </p:spPr>
        </p:sp>
      </p:grpSp>
      <p:grpSp>
        <p:nvGrpSpPr>
          <p:cNvPr name="Group 11" id="11"/>
          <p:cNvGrpSpPr/>
          <p:nvPr/>
        </p:nvGrpSpPr>
        <p:grpSpPr>
          <a:xfrm rot="0">
            <a:off x="2224735" y="6350537"/>
            <a:ext cx="1714500" cy="1806292"/>
            <a:chOff x="0" y="0"/>
            <a:chExt cx="2286000" cy="2408390"/>
          </a:xfrm>
        </p:grpSpPr>
        <p:sp>
          <p:nvSpPr>
            <p:cNvPr name="Freeform 12" id="12"/>
            <p:cNvSpPr/>
            <p:nvPr/>
          </p:nvSpPr>
          <p:spPr>
            <a:xfrm flipH="false" flipV="false" rot="0">
              <a:off x="0" y="0"/>
              <a:ext cx="2286000" cy="2408428"/>
            </a:xfrm>
            <a:custGeom>
              <a:avLst/>
              <a:gdLst/>
              <a:ahLst/>
              <a:cxnLst/>
              <a:rect r="r" b="b" t="t" l="l"/>
              <a:pathLst>
                <a:path h="2408428" w="2286000">
                  <a:moveTo>
                    <a:pt x="0" y="0"/>
                  </a:moveTo>
                  <a:lnTo>
                    <a:pt x="2286000" y="0"/>
                  </a:lnTo>
                  <a:lnTo>
                    <a:pt x="2286000" y="2408428"/>
                  </a:lnTo>
                  <a:lnTo>
                    <a:pt x="0" y="2408428"/>
                  </a:lnTo>
                  <a:lnTo>
                    <a:pt x="0" y="0"/>
                  </a:lnTo>
                  <a:close/>
                </a:path>
              </a:pathLst>
            </a:custGeom>
            <a:blipFill>
              <a:blip r:embed="rId4"/>
              <a:stretch>
                <a:fillRect l="-168" t="0" r="-168" b="1"/>
              </a:stretch>
            </a:blipFill>
          </p:spPr>
        </p:sp>
      </p:grpSp>
      <p:grpSp>
        <p:nvGrpSpPr>
          <p:cNvPr name="Group 13" id="13"/>
          <p:cNvGrpSpPr/>
          <p:nvPr/>
        </p:nvGrpSpPr>
        <p:grpSpPr>
          <a:xfrm rot="0">
            <a:off x="15026335" y="7197728"/>
            <a:ext cx="1143000" cy="1224639"/>
            <a:chOff x="0" y="0"/>
            <a:chExt cx="1524000" cy="1632852"/>
          </a:xfrm>
        </p:grpSpPr>
        <p:sp>
          <p:nvSpPr>
            <p:cNvPr name="Freeform 14" id="14"/>
            <p:cNvSpPr/>
            <p:nvPr/>
          </p:nvSpPr>
          <p:spPr>
            <a:xfrm flipH="false" flipV="false" rot="0">
              <a:off x="0" y="0"/>
              <a:ext cx="1524000" cy="1632839"/>
            </a:xfrm>
            <a:custGeom>
              <a:avLst/>
              <a:gdLst/>
              <a:ahLst/>
              <a:cxnLst/>
              <a:rect r="r" b="b" t="t" l="l"/>
              <a:pathLst>
                <a:path h="1632839" w="1524000">
                  <a:moveTo>
                    <a:pt x="0" y="0"/>
                  </a:moveTo>
                  <a:lnTo>
                    <a:pt x="1524000" y="0"/>
                  </a:lnTo>
                  <a:lnTo>
                    <a:pt x="1524000" y="1632839"/>
                  </a:lnTo>
                  <a:lnTo>
                    <a:pt x="0" y="1632839"/>
                  </a:lnTo>
                  <a:lnTo>
                    <a:pt x="0" y="0"/>
                  </a:lnTo>
                  <a:close/>
                </a:path>
              </a:pathLst>
            </a:custGeom>
            <a:blipFill>
              <a:blip r:embed="rId5"/>
              <a:stretch>
                <a:fillRect l="0" t="-167" r="0" b="-167"/>
              </a:stretch>
            </a:blipFill>
          </p:spPr>
        </p:sp>
      </p:grpSp>
      <p:sp>
        <p:nvSpPr>
          <p:cNvPr name="AutoShape 15" id="15"/>
          <p:cNvSpPr/>
          <p:nvPr/>
        </p:nvSpPr>
        <p:spPr>
          <a:xfrm rot="17820">
            <a:off x="11016282" y="8082705"/>
            <a:ext cx="3676698" cy="0"/>
          </a:xfrm>
          <a:prstGeom prst="line">
            <a:avLst/>
          </a:prstGeom>
          <a:ln cap="rnd" w="9525">
            <a:solidFill>
              <a:srgbClr val="FF0000"/>
            </a:solidFill>
            <a:prstDash val="solid"/>
            <a:headEnd type="none" len="sm" w="sm"/>
            <a:tailEnd type="triangle" len="med" w="lg"/>
          </a:ln>
        </p:spPr>
      </p:sp>
      <p:sp>
        <p:nvSpPr>
          <p:cNvPr name="AutoShape 16" id="16"/>
          <p:cNvSpPr/>
          <p:nvPr/>
        </p:nvSpPr>
        <p:spPr>
          <a:xfrm rot="17820">
            <a:off x="11702082" y="5440070"/>
            <a:ext cx="3676698" cy="0"/>
          </a:xfrm>
          <a:prstGeom prst="line">
            <a:avLst/>
          </a:prstGeom>
          <a:ln cap="rnd" w="9525">
            <a:solidFill>
              <a:srgbClr val="FF0000"/>
            </a:solidFill>
            <a:prstDash val="solid"/>
            <a:headEnd type="none" len="sm" w="sm"/>
            <a:tailEnd type="triangle" len="med" w="lg"/>
          </a:ln>
        </p:spPr>
      </p:sp>
      <p:sp>
        <p:nvSpPr>
          <p:cNvPr name="AutoShape 17" id="17"/>
          <p:cNvSpPr/>
          <p:nvPr/>
        </p:nvSpPr>
        <p:spPr>
          <a:xfrm rot="10780980">
            <a:off x="4501182" y="8111280"/>
            <a:ext cx="3441440" cy="0"/>
          </a:xfrm>
          <a:prstGeom prst="line">
            <a:avLst/>
          </a:prstGeom>
          <a:ln cap="rnd" w="9525">
            <a:solidFill>
              <a:srgbClr val="FF0000"/>
            </a:solidFill>
            <a:prstDash val="solid"/>
            <a:headEnd type="none" len="sm" w="sm"/>
            <a:tailEnd type="triangle" len="med" w="lg"/>
          </a:ln>
        </p:spPr>
      </p:sp>
      <p:sp>
        <p:nvSpPr>
          <p:cNvPr name="AutoShape 18" id="18"/>
          <p:cNvSpPr/>
          <p:nvPr/>
        </p:nvSpPr>
        <p:spPr>
          <a:xfrm rot="10780980">
            <a:off x="3929682" y="5440070"/>
            <a:ext cx="3441440" cy="0"/>
          </a:xfrm>
          <a:prstGeom prst="line">
            <a:avLst/>
          </a:prstGeom>
          <a:ln cap="rnd" w="9525">
            <a:solidFill>
              <a:srgbClr val="FF0000"/>
            </a:solidFill>
            <a:prstDash val="solid"/>
            <a:headEnd type="none" len="sm" w="sm"/>
            <a:tailEnd type="triangle" len="med" w="lg"/>
          </a:ln>
        </p:spPr>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Kicking off your campaign</a:t>
            </a:r>
          </a:p>
        </p:txBody>
      </p:sp>
      <p:sp>
        <p:nvSpPr>
          <p:cNvPr name="TextBox 5" id="5"/>
          <p:cNvSpPr txBox="true"/>
          <p:nvPr/>
        </p:nvSpPr>
        <p:spPr>
          <a:xfrm rot="0">
            <a:off x="1339215" y="1602848"/>
            <a:ext cx="15590520" cy="5052624"/>
          </a:xfrm>
          <a:prstGeom prst="rect">
            <a:avLst/>
          </a:prstGeom>
        </p:spPr>
        <p:txBody>
          <a:bodyPr anchor="t" rtlCol="false" tIns="0" lIns="0" bIns="0" rIns="0">
            <a:spAutoFit/>
          </a:bodyPr>
          <a:lstStyle/>
          <a:p>
            <a:pPr algn="l">
              <a:lnSpc>
                <a:spcPts val="2626"/>
              </a:lnSpc>
            </a:pPr>
            <a:r>
              <a:rPr lang="en-US" sz="2279">
                <a:solidFill>
                  <a:srgbClr val="000000"/>
                </a:solidFill>
                <a:latin typeface="Avenir"/>
                <a:ea typeface="Avenir"/>
                <a:cs typeface="Avenir"/>
                <a:sym typeface="Avenir"/>
              </a:rPr>
              <a:t>To build excitement and bring your team together, you should have a kickoff event to launch your campaign. This is a great way to bring people together, let everyone know what to expect over the course of your campaign, and share why your organization is running an employee giving campaign.</a:t>
            </a:r>
          </a:p>
          <a:p>
            <a:pPr algn="l">
              <a:lnSpc>
                <a:spcPts val="2626"/>
              </a:lnSpc>
            </a:pPr>
          </a:p>
          <a:p>
            <a:pPr algn="l">
              <a:lnSpc>
                <a:spcPts val="2626"/>
              </a:lnSpc>
            </a:pPr>
            <a:r>
              <a:rPr lang="en-US" sz="2279">
                <a:solidFill>
                  <a:srgbClr val="000000"/>
                </a:solidFill>
                <a:latin typeface="Avenir"/>
                <a:ea typeface="Avenir"/>
                <a:cs typeface="Avenir"/>
                <a:sym typeface="Avenir"/>
              </a:rPr>
              <a:t>Host your best kickoff event online or in person (or both), here are a few general best practices:</a:t>
            </a:r>
          </a:p>
          <a:p>
            <a:pPr algn="l">
              <a:lnSpc>
                <a:spcPts val="2626"/>
              </a:lnSpc>
            </a:pPr>
          </a:p>
          <a:p>
            <a:pPr algn="l" marL="431673" indent="-215836" lvl="1">
              <a:lnSpc>
                <a:spcPts val="2626"/>
              </a:lnSpc>
              <a:buFont typeface="Arial"/>
              <a:buChar char="•"/>
            </a:pPr>
            <a:r>
              <a:rPr lang="en-US" sz="2279">
                <a:solidFill>
                  <a:srgbClr val="000000"/>
                </a:solidFill>
                <a:latin typeface="Avenir"/>
                <a:ea typeface="Avenir"/>
                <a:cs typeface="Avenir"/>
                <a:sym typeface="Avenir"/>
              </a:rPr>
              <a:t>Invitations from your executive sponsor/support will lead to higher participation</a:t>
            </a:r>
          </a:p>
          <a:p>
            <a:pPr algn="l" marL="431673" indent="-215836" lvl="1">
              <a:lnSpc>
                <a:spcPts val="2626"/>
              </a:lnSpc>
              <a:buFont typeface="Arial"/>
              <a:buChar char="•"/>
            </a:pPr>
            <a:r>
              <a:rPr lang="en-US" sz="2279">
                <a:solidFill>
                  <a:srgbClr val="000000"/>
                </a:solidFill>
                <a:latin typeface="Avenir"/>
                <a:ea typeface="Avenir"/>
                <a:cs typeface="Avenir"/>
                <a:sym typeface="Avenir"/>
              </a:rPr>
              <a:t>Ask a member of you executive to speak about why your company is supporting United Way and why they personally care about supporting United Way’s work</a:t>
            </a:r>
          </a:p>
          <a:p>
            <a:pPr algn="l" marL="431673" indent="-215836" lvl="1">
              <a:lnSpc>
                <a:spcPts val="2626"/>
              </a:lnSpc>
              <a:buFont typeface="Arial"/>
              <a:buChar char="•"/>
            </a:pPr>
            <a:r>
              <a:rPr lang="en-US" sz="2279">
                <a:solidFill>
                  <a:srgbClr val="000000"/>
                </a:solidFill>
                <a:latin typeface="Avenir"/>
                <a:ea typeface="Avenir"/>
                <a:cs typeface="Avenir"/>
                <a:sym typeface="Avenir"/>
              </a:rPr>
              <a:t>Consider joining a pre-existing meeting that already has a captive audience, like a town hall or weekly departmental meeting</a:t>
            </a:r>
          </a:p>
          <a:p>
            <a:pPr algn="l" marL="431673" indent="-215836" lvl="1">
              <a:lnSpc>
                <a:spcPts val="2626"/>
              </a:lnSpc>
              <a:buFont typeface="Arial"/>
              <a:buChar char="•"/>
            </a:pPr>
            <a:r>
              <a:rPr lang="en-US" sz="2279">
                <a:solidFill>
                  <a:srgbClr val="000000"/>
                </a:solidFill>
                <a:latin typeface="Avenir"/>
                <a:ea typeface="Avenir"/>
                <a:cs typeface="Avenir"/>
                <a:sym typeface="Avenir"/>
              </a:rPr>
              <a:t>Promote matching opportunities your company is offering during your employee giving campaign</a:t>
            </a:r>
          </a:p>
          <a:p>
            <a:pPr algn="l" marL="431673" indent="-215836" lvl="1">
              <a:lnSpc>
                <a:spcPts val="2626"/>
              </a:lnSpc>
              <a:buFont typeface="Arial"/>
              <a:buChar char="•"/>
            </a:pPr>
            <a:r>
              <a:rPr lang="en-US" sz="2279">
                <a:solidFill>
                  <a:srgbClr val="000000"/>
                </a:solidFill>
                <a:latin typeface="Avenir"/>
                <a:ea typeface="Avenir"/>
                <a:cs typeface="Avenir"/>
                <a:sym typeface="Avenir"/>
              </a:rPr>
              <a:t>Include a United Way speaker</a:t>
            </a:r>
          </a:p>
          <a:p>
            <a:pPr algn="l" marL="431673" indent="-215836" lvl="1">
              <a:lnSpc>
                <a:spcPts val="2626"/>
              </a:lnSpc>
              <a:buFont typeface="Arial"/>
              <a:buChar char="•"/>
            </a:pPr>
            <a:r>
              <a:rPr lang="en-US" sz="2279">
                <a:solidFill>
                  <a:srgbClr val="000000"/>
                </a:solidFill>
                <a:latin typeface="Avenir"/>
                <a:ea typeface="Avenir"/>
                <a:cs typeface="Avenir"/>
                <a:sym typeface="Avenir"/>
              </a:rPr>
              <a:t>Embed a donation call to action in the meeting invite, or send a link to your online giving tool immediately after your kickoff</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descr="Close-up of people putting their hands together  AI-generated content may be incorrect."/>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0" r="-17" b="0"/>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28" cy="4336414"/>
            </a:xfrm>
            <a:custGeom>
              <a:avLst/>
              <a:gdLst/>
              <a:ahLst/>
              <a:cxnLst/>
              <a:rect r="r" b="b" t="t" l="l"/>
              <a:pathLst>
                <a:path h="4336414" w="7043528">
                  <a:moveTo>
                    <a:pt x="0" y="0"/>
                  </a:moveTo>
                  <a:lnTo>
                    <a:pt x="7043528" y="0"/>
                  </a:lnTo>
                  <a:lnTo>
                    <a:pt x="7043528" y="4336414"/>
                  </a:lnTo>
                  <a:lnTo>
                    <a:pt x="0" y="4336414"/>
                  </a:lnTo>
                  <a:close/>
                </a:path>
              </a:pathLst>
            </a:custGeom>
            <a:blipFill>
              <a:blip r:embed="rId4">
                <a:alphaModFix amt="0"/>
              </a:blip>
              <a:stretch>
                <a:fillRect l="-28991" t="0" r="-28991" b="0"/>
              </a:stretch>
            </a:blipFill>
          </p:spPr>
        </p:sp>
        <p:sp>
          <p:nvSpPr>
            <p:cNvPr name="TextBox 8" id="8"/>
            <p:cNvSpPr txBox="true"/>
            <p:nvPr/>
          </p:nvSpPr>
          <p:spPr>
            <a:xfrm>
              <a:off x="0" y="-57150"/>
              <a:ext cx="7043534" cy="439356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Campaign Wrap-Up</a:t>
              </a:r>
            </a:p>
          </p:txBody>
        </p:sp>
      </p:grpSp>
      <p:sp>
        <p:nvSpPr>
          <p:cNvPr name="Freeform 9" id="9"/>
          <p:cNvSpPr/>
          <p:nvPr/>
        </p:nvSpPr>
        <p:spPr>
          <a:xfrm flipH="false" flipV="false" rot="0">
            <a:off x="12500208" y="6290294"/>
            <a:ext cx="4759092" cy="1596501"/>
          </a:xfrm>
          <a:custGeom>
            <a:avLst/>
            <a:gdLst/>
            <a:ahLst/>
            <a:cxnLst/>
            <a:rect r="r" b="b" t="t" l="l"/>
            <a:pathLst>
              <a:path h="1596501" w="4759092">
                <a:moveTo>
                  <a:pt x="0" y="0"/>
                </a:moveTo>
                <a:lnTo>
                  <a:pt x="4759092" y="0"/>
                </a:lnTo>
                <a:lnTo>
                  <a:pt x="4759092" y="1596501"/>
                </a:lnTo>
                <a:lnTo>
                  <a:pt x="0" y="1596501"/>
                </a:lnTo>
                <a:lnTo>
                  <a:pt x="0" y="0"/>
                </a:lnTo>
                <a:close/>
              </a:path>
            </a:pathLst>
          </a:custGeom>
          <a:blipFill>
            <a:blip r:embed="rId5"/>
            <a:stretch>
              <a:fillRect l="0" t="0" r="0" b="0"/>
            </a:stretch>
          </a:blipFill>
        </p:spPr>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Campaign Wrap-Up</a:t>
            </a:r>
          </a:p>
        </p:txBody>
      </p:sp>
      <p:sp>
        <p:nvSpPr>
          <p:cNvPr name="TextBox 5" id="5"/>
          <p:cNvSpPr txBox="true"/>
          <p:nvPr/>
        </p:nvSpPr>
        <p:spPr>
          <a:xfrm rot="0">
            <a:off x="1339215" y="1602848"/>
            <a:ext cx="15590520" cy="6815014"/>
          </a:xfrm>
          <a:prstGeom prst="rect">
            <a:avLst/>
          </a:prstGeom>
        </p:spPr>
        <p:txBody>
          <a:bodyPr anchor="t" rtlCol="false" tIns="0" lIns="0" bIns="0" rIns="0">
            <a:spAutoFit/>
          </a:bodyPr>
          <a:lstStyle/>
          <a:p>
            <a:pPr algn="l">
              <a:lnSpc>
                <a:spcPts val="2877"/>
              </a:lnSpc>
            </a:pPr>
            <a:r>
              <a:rPr lang="en-US" sz="2497">
                <a:solidFill>
                  <a:srgbClr val="000000"/>
                </a:solidFill>
                <a:latin typeface="Avenir"/>
                <a:ea typeface="Avenir"/>
                <a:cs typeface="Avenir"/>
                <a:sym typeface="Avenir"/>
              </a:rPr>
              <a:t>Your campaign wrap-up is an opportunity to celebrate your employee giving campaign, announce campaign results and thank all volunteers and donors!</a:t>
            </a:r>
          </a:p>
          <a:p>
            <a:pPr algn="l">
              <a:lnSpc>
                <a:spcPts val="2877"/>
              </a:lnSpc>
            </a:pPr>
          </a:p>
          <a:p>
            <a:pPr algn="l">
              <a:lnSpc>
                <a:spcPts val="2877"/>
              </a:lnSpc>
            </a:pPr>
            <a:r>
              <a:rPr lang="en-US" sz="2497">
                <a:solidFill>
                  <a:srgbClr val="000000"/>
                </a:solidFill>
                <a:latin typeface="Avenir"/>
                <a:ea typeface="Avenir"/>
                <a:cs typeface="Avenir"/>
                <a:sym typeface="Avenir"/>
              </a:rPr>
              <a:t>Hosting online or in person, here are a few general best practices:</a:t>
            </a:r>
          </a:p>
          <a:p>
            <a:pPr algn="l" marL="471035" indent="-235518" lvl="1">
              <a:lnSpc>
                <a:spcPts val="2877"/>
              </a:lnSpc>
              <a:buFont typeface="Arial"/>
              <a:buChar char="•"/>
            </a:pPr>
            <a:r>
              <a:rPr lang="en-US" sz="2497">
                <a:solidFill>
                  <a:srgbClr val="000000"/>
                </a:solidFill>
                <a:latin typeface="Avenir"/>
                <a:ea typeface="Avenir"/>
                <a:cs typeface="Avenir"/>
                <a:sym typeface="Avenir"/>
              </a:rPr>
              <a:t>Invitations from your executive sponsor/support will lead to higher participation</a:t>
            </a:r>
          </a:p>
          <a:p>
            <a:pPr algn="l" marL="470083" indent="-235041" lvl="1">
              <a:lnSpc>
                <a:spcPts val="2877"/>
              </a:lnSpc>
              <a:buFont typeface="Arial"/>
              <a:buChar char="•"/>
            </a:pPr>
            <a:r>
              <a:rPr lang="en-US" sz="2497">
                <a:solidFill>
                  <a:srgbClr val="000000"/>
                </a:solidFill>
                <a:latin typeface="Avenir"/>
                <a:ea typeface="Avenir"/>
                <a:cs typeface="Avenir"/>
                <a:sym typeface="Avenir"/>
              </a:rPr>
              <a:t>Ask a member of you executive to thank volunteers and employees for participating, donating and increasing their understanding of local social issues</a:t>
            </a:r>
          </a:p>
          <a:p>
            <a:pPr algn="l" marL="471035" indent="-235518" lvl="1">
              <a:lnSpc>
                <a:spcPts val="2877"/>
              </a:lnSpc>
              <a:buFont typeface="Arial"/>
              <a:buChar char="•"/>
            </a:pPr>
            <a:r>
              <a:rPr lang="en-US" sz="2497">
                <a:solidFill>
                  <a:srgbClr val="000000"/>
                </a:solidFill>
                <a:latin typeface="Avenir"/>
                <a:ea typeface="Avenir"/>
                <a:cs typeface="Avenir"/>
                <a:sym typeface="Avenir"/>
              </a:rPr>
              <a:t>Consider joining a pre-existing meeting that already has a captive audience, like a town hall or weekly department meeting</a:t>
            </a:r>
          </a:p>
          <a:p>
            <a:pPr algn="l" marL="471035" indent="-235518" lvl="1">
              <a:lnSpc>
                <a:spcPts val="2877"/>
              </a:lnSpc>
              <a:buFont typeface="Arial"/>
              <a:buChar char="•"/>
            </a:pPr>
            <a:r>
              <a:rPr lang="en-US" sz="2497">
                <a:solidFill>
                  <a:srgbClr val="000000"/>
                </a:solidFill>
                <a:latin typeface="Avenir"/>
                <a:ea typeface="Avenir"/>
                <a:cs typeface="Avenir"/>
                <a:sym typeface="Avenir"/>
              </a:rPr>
              <a:t>Offer an incentive for people to attend:</a:t>
            </a:r>
          </a:p>
          <a:p>
            <a:pPr algn="l" marL="1155883" indent="-385294" lvl="2">
              <a:lnSpc>
                <a:spcPts val="2877"/>
              </a:lnSpc>
              <a:buFont typeface="Arial"/>
              <a:buChar char="⚬"/>
            </a:pPr>
            <a:r>
              <a:rPr lang="en-US" sz="2497">
                <a:solidFill>
                  <a:srgbClr val="000000"/>
                </a:solidFill>
                <a:latin typeface="Avenir"/>
                <a:ea typeface="Avenir"/>
                <a:cs typeface="Avenir"/>
                <a:sym typeface="Avenir"/>
              </a:rPr>
              <a:t>Announce the winners of draws or campaign activities</a:t>
            </a:r>
          </a:p>
          <a:p>
            <a:pPr algn="l" marL="1155883" indent="-385294" lvl="2">
              <a:lnSpc>
                <a:spcPts val="2877"/>
              </a:lnSpc>
              <a:buFont typeface="Arial"/>
              <a:buChar char="⚬"/>
            </a:pPr>
            <a:r>
              <a:rPr lang="en-US" sz="2497">
                <a:solidFill>
                  <a:srgbClr val="000000"/>
                </a:solidFill>
                <a:latin typeface="Avenir"/>
                <a:ea typeface="Avenir"/>
                <a:cs typeface="Avenir"/>
                <a:sym typeface="Avenir"/>
              </a:rPr>
              <a:t>Announce your campaign achievement (dollars raised and/or participation reached)</a:t>
            </a:r>
          </a:p>
          <a:p>
            <a:pPr algn="l" marL="1155883" indent="-385294" lvl="2">
              <a:lnSpc>
                <a:spcPts val="2877"/>
              </a:lnSpc>
            </a:pPr>
          </a:p>
          <a:p>
            <a:pPr algn="l" marL="1155883" indent="-385294" lvl="2">
              <a:lnSpc>
                <a:spcPts val="2877"/>
              </a:lnSpc>
            </a:pPr>
            <a:r>
              <a:rPr lang="en-US" sz="2497">
                <a:solidFill>
                  <a:srgbClr val="000000"/>
                </a:solidFill>
                <a:latin typeface="Avenir"/>
                <a:ea typeface="Avenir"/>
                <a:cs typeface="Avenir"/>
                <a:sym typeface="Avenir"/>
              </a:rPr>
              <a:t>Whether you’re hosting a wrap-up event or not, be sure to let all staff know about your campaign achievement through whichever channels you use: social media, Intranet site, your website, a newsletter  or an email from an executive.</a:t>
            </a:r>
          </a:p>
          <a:p>
            <a:pPr algn="l" marL="1155883" indent="-385294" lvl="2">
              <a:lnSpc>
                <a:spcPts val="2157"/>
              </a:lnSpc>
            </a:pP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red circl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Campaign Materials</a:t>
            </a:r>
          </a:p>
        </p:txBody>
      </p:sp>
      <p:sp>
        <p:nvSpPr>
          <p:cNvPr name="TextBox 5" id="5"/>
          <p:cNvSpPr txBox="true"/>
          <p:nvPr/>
        </p:nvSpPr>
        <p:spPr>
          <a:xfrm rot="0">
            <a:off x="1668780" y="2034823"/>
            <a:ext cx="15590520" cy="5354574"/>
          </a:xfrm>
          <a:prstGeom prst="rect">
            <a:avLst/>
          </a:prstGeom>
        </p:spPr>
        <p:txBody>
          <a:bodyPr anchor="t" rtlCol="false" tIns="0" lIns="0" bIns="0" rIns="0">
            <a:spAutoFit/>
          </a:bodyPr>
          <a:lstStyle/>
          <a:p>
            <a:pPr algn="l">
              <a:lnSpc>
                <a:spcPts val="3240"/>
              </a:lnSpc>
            </a:pPr>
            <a:r>
              <a:rPr lang="en-US" sz="2700">
                <a:solidFill>
                  <a:srgbClr val="000000"/>
                </a:solidFill>
                <a:latin typeface="Avenir"/>
                <a:ea typeface="Avenir"/>
                <a:cs typeface="Avenir"/>
                <a:sym typeface="Avenir"/>
              </a:rPr>
              <a:t>To help you run your best campaign, United Way has several materials, templates and other documents and videos ready for you to download and use for your campaign. </a:t>
            </a:r>
          </a:p>
          <a:p>
            <a:pPr algn="l">
              <a:lnSpc>
                <a:spcPts val="3240"/>
              </a:lnSpc>
            </a:pPr>
          </a:p>
          <a:p>
            <a:pPr algn="l">
              <a:lnSpc>
                <a:spcPts val="3240"/>
              </a:lnSpc>
            </a:pPr>
            <a:r>
              <a:rPr lang="en-US" sz="2700">
                <a:solidFill>
                  <a:srgbClr val="000000"/>
                </a:solidFill>
                <a:latin typeface="Avenir"/>
                <a:ea typeface="Avenir"/>
                <a:cs typeface="Avenir"/>
                <a:sym typeface="Avenir"/>
              </a:rPr>
              <a:t>In United Way’s online campaign toolkit, you’ll find everything you need to promote your campaign, get people excited and create your best employee giving campaign ever. All these digital assets are available on the .....</a:t>
            </a:r>
          </a:p>
          <a:p>
            <a:pPr algn="l">
              <a:lnSpc>
                <a:spcPts val="3240"/>
              </a:lnSpc>
            </a:pPr>
          </a:p>
          <a:p>
            <a:pPr algn="l" marL="507682" indent="-253841" lvl="1">
              <a:lnSpc>
                <a:spcPts val="3240"/>
              </a:lnSpc>
              <a:buFont typeface="Arial"/>
              <a:buChar char="•"/>
            </a:pPr>
            <a:r>
              <a:rPr lang="en-US" sz="2700">
                <a:solidFill>
                  <a:srgbClr val="000000"/>
                </a:solidFill>
                <a:latin typeface="Avenir"/>
                <a:ea typeface="Avenir"/>
                <a:cs typeface="Avenir"/>
                <a:sym typeface="Avenir"/>
              </a:rPr>
              <a:t>Campaign planning documents, email templates</a:t>
            </a:r>
          </a:p>
          <a:p>
            <a:pPr algn="l" marL="507682" indent="-253841" lvl="1">
              <a:lnSpc>
                <a:spcPts val="3240"/>
              </a:lnSpc>
              <a:buFont typeface="Arial"/>
              <a:buChar char="•"/>
            </a:pPr>
            <a:r>
              <a:rPr lang="en-US" sz="2700">
                <a:solidFill>
                  <a:srgbClr val="000000"/>
                </a:solidFill>
                <a:latin typeface="Avenir"/>
                <a:ea typeface="Avenir"/>
                <a:cs typeface="Avenir"/>
                <a:sym typeface="Avenir"/>
              </a:rPr>
              <a:t>Handouts and posters. Print them out for your office or share them digitally!</a:t>
            </a:r>
          </a:p>
          <a:p>
            <a:pPr algn="l" marL="507492" indent="-253746" lvl="1">
              <a:lnSpc>
                <a:spcPts val="3240"/>
              </a:lnSpc>
              <a:buFont typeface="Arial"/>
              <a:buChar char="•"/>
            </a:pPr>
            <a:r>
              <a:rPr lang="en-US" sz="2700">
                <a:solidFill>
                  <a:srgbClr val="000000"/>
                </a:solidFill>
                <a:latin typeface="Avenir"/>
                <a:ea typeface="Avenir"/>
                <a:cs typeface="Avenir"/>
                <a:sym typeface="Avenir"/>
              </a:rPr>
              <a:t>Activity ideas</a:t>
            </a:r>
          </a:p>
          <a:p>
            <a:pPr algn="l" marL="507492" indent="-253746" lvl="1">
              <a:lnSpc>
                <a:spcPts val="3240"/>
              </a:lnSpc>
              <a:buFont typeface="Arial"/>
              <a:buChar char="•"/>
            </a:pPr>
            <a:r>
              <a:rPr lang="en-US" sz="2700">
                <a:solidFill>
                  <a:srgbClr val="000000"/>
                </a:solidFill>
                <a:latin typeface="Avenir"/>
                <a:ea typeface="Avenir"/>
                <a:cs typeface="Avenir"/>
                <a:sym typeface="Avenir"/>
              </a:rPr>
              <a:t>Donation forms</a:t>
            </a:r>
          </a:p>
          <a:p>
            <a:pPr algn="l" marL="507682" indent="-253841" lvl="1">
              <a:lnSpc>
                <a:spcPts val="3240"/>
              </a:lnSpc>
              <a:buFont typeface="Arial"/>
              <a:buChar char="•"/>
            </a:pPr>
            <a:r>
              <a:rPr lang="en-US" sz="2700">
                <a:solidFill>
                  <a:srgbClr val="000000"/>
                </a:solidFill>
                <a:latin typeface="Avenir"/>
                <a:ea typeface="Avenir"/>
                <a:cs typeface="Avenir"/>
                <a:sym typeface="Avenir"/>
              </a:rPr>
              <a:t>United Way logos for internal marketing materials</a:t>
            </a:r>
          </a:p>
          <a:p>
            <a:pPr algn="l" marL="507682" indent="-253841" lvl="1">
              <a:lnSpc>
                <a:spcPts val="2916"/>
              </a:lnSpc>
            </a:pP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4103515" cy="683276"/>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Thank you! </a:t>
            </a:r>
          </a:p>
        </p:txBody>
      </p:sp>
      <p:sp>
        <p:nvSpPr>
          <p:cNvPr name="TextBox 5" id="5"/>
          <p:cNvSpPr txBox="true"/>
          <p:nvPr/>
        </p:nvSpPr>
        <p:spPr>
          <a:xfrm rot="0">
            <a:off x="1339215" y="2034437"/>
            <a:ext cx="14103515" cy="4499229"/>
          </a:xfrm>
          <a:prstGeom prst="rect">
            <a:avLst/>
          </a:prstGeom>
        </p:spPr>
        <p:txBody>
          <a:bodyPr anchor="t" rtlCol="false" tIns="0" lIns="0" bIns="0" rIns="0">
            <a:spAutoFit/>
          </a:bodyPr>
          <a:lstStyle/>
          <a:p>
            <a:pPr algn="just">
              <a:lnSpc>
                <a:spcPts val="5040"/>
              </a:lnSpc>
            </a:pPr>
            <a:r>
              <a:rPr lang="en-US" sz="4200">
                <a:solidFill>
                  <a:srgbClr val="000000"/>
                </a:solidFill>
                <a:latin typeface="Avenir"/>
                <a:ea typeface="Avenir"/>
                <a:cs typeface="Avenir"/>
                <a:sym typeface="Avenir"/>
              </a:rPr>
              <a:t>We are here to support you along every step of the way! Don’t hesitate to call upon your United Way staff partner for information, answers, or inspiration.</a:t>
            </a:r>
          </a:p>
          <a:p>
            <a:pPr algn="l">
              <a:lnSpc>
                <a:spcPts val="5040"/>
              </a:lnSpc>
            </a:pPr>
          </a:p>
          <a:p>
            <a:pPr algn="l">
              <a:lnSpc>
                <a:spcPts val="5019"/>
              </a:lnSpc>
            </a:pPr>
            <a:r>
              <a:rPr lang="en-US" sz="4200">
                <a:solidFill>
                  <a:srgbClr val="000000"/>
                </a:solidFill>
                <a:latin typeface="Avenir"/>
                <a:ea typeface="Avenir"/>
                <a:cs typeface="Avenir"/>
                <a:sym typeface="Avenir"/>
              </a:rPr>
              <a:t>Materials, videos, and more can be found on the campaign toolkit at .....</a:t>
            </a:r>
          </a:p>
          <a:p>
            <a:pPr algn="l">
              <a:lnSpc>
                <a:spcPts val="4536"/>
              </a:lnSpc>
            </a:pP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Freeform 4" id="4"/>
          <p:cNvSpPr/>
          <p:nvPr/>
        </p:nvSpPr>
        <p:spPr>
          <a:xfrm flipH="false" flipV="false" rot="0">
            <a:off x="5845252" y="169134"/>
            <a:ext cx="6202848" cy="6202848"/>
          </a:xfrm>
          <a:custGeom>
            <a:avLst/>
            <a:gdLst/>
            <a:ahLst/>
            <a:cxnLst/>
            <a:rect r="r" b="b" t="t" l="l"/>
            <a:pathLst>
              <a:path h="6202848" w="6202848">
                <a:moveTo>
                  <a:pt x="0" y="0"/>
                </a:moveTo>
                <a:lnTo>
                  <a:pt x="6202849" y="0"/>
                </a:lnTo>
                <a:lnTo>
                  <a:pt x="6202849" y="6202849"/>
                </a:lnTo>
                <a:lnTo>
                  <a:pt x="0" y="6202849"/>
                </a:lnTo>
                <a:lnTo>
                  <a:pt x="0" y="0"/>
                </a:lnTo>
                <a:close/>
              </a:path>
            </a:pathLst>
          </a:custGeom>
          <a:blipFill>
            <a:blip r:embed="rId3"/>
            <a:stretch>
              <a:fillRect l="0" t="0" r="0" b="0"/>
            </a:stretch>
          </a:blipFill>
        </p:spPr>
      </p:sp>
      <p:sp>
        <p:nvSpPr>
          <p:cNvPr name="Freeform 5" id="5"/>
          <p:cNvSpPr/>
          <p:nvPr/>
        </p:nvSpPr>
        <p:spPr>
          <a:xfrm flipH="false" flipV="false" rot="0">
            <a:off x="6961777" y="6710251"/>
            <a:ext cx="4759092" cy="1596501"/>
          </a:xfrm>
          <a:custGeom>
            <a:avLst/>
            <a:gdLst/>
            <a:ahLst/>
            <a:cxnLst/>
            <a:rect r="r" b="b" t="t" l="l"/>
            <a:pathLst>
              <a:path h="1596501" w="4759092">
                <a:moveTo>
                  <a:pt x="0" y="0"/>
                </a:moveTo>
                <a:lnTo>
                  <a:pt x="4759092" y="0"/>
                </a:lnTo>
                <a:lnTo>
                  <a:pt x="4759092" y="1596501"/>
                </a:lnTo>
                <a:lnTo>
                  <a:pt x="0" y="1596501"/>
                </a:lnTo>
                <a:lnTo>
                  <a:pt x="0" y="0"/>
                </a:lnTo>
                <a:close/>
              </a:path>
            </a:pathLst>
          </a:custGeom>
          <a:blipFill>
            <a:blip r:embed="rId4"/>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98253" y="-198253"/>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07700" y="1250661"/>
            <a:ext cx="10055390" cy="1285370"/>
            <a:chOff x="0" y="0"/>
            <a:chExt cx="13407187" cy="1713827"/>
          </a:xfrm>
        </p:grpSpPr>
        <p:sp>
          <p:nvSpPr>
            <p:cNvPr name="Freeform 5" id="5"/>
            <p:cNvSpPr/>
            <p:nvPr/>
          </p:nvSpPr>
          <p:spPr>
            <a:xfrm flipH="false" flipV="false" rot="0">
              <a:off x="0" y="0"/>
              <a:ext cx="13407188" cy="1713832"/>
            </a:xfrm>
            <a:custGeom>
              <a:avLst/>
              <a:gdLst/>
              <a:ahLst/>
              <a:cxnLst/>
              <a:rect r="r" b="b" t="t" l="l"/>
              <a:pathLst>
                <a:path h="1713832" w="13407188">
                  <a:moveTo>
                    <a:pt x="0" y="0"/>
                  </a:moveTo>
                  <a:lnTo>
                    <a:pt x="13407188" y="0"/>
                  </a:lnTo>
                  <a:lnTo>
                    <a:pt x="13407188" y="1713832"/>
                  </a:lnTo>
                  <a:lnTo>
                    <a:pt x="0" y="1713832"/>
                  </a:lnTo>
                  <a:close/>
                </a:path>
              </a:pathLst>
            </a:custGeom>
            <a:blipFill>
              <a:blip r:embed="rId3">
                <a:alphaModFix amt="0"/>
              </a:blip>
              <a:stretch>
                <a:fillRect l="0" t="-102430" r="0" b="-102429"/>
              </a:stretch>
            </a:blipFill>
          </p:spPr>
        </p:sp>
        <p:sp>
          <p:nvSpPr>
            <p:cNvPr name="TextBox 6" id="6"/>
            <p:cNvSpPr txBox="true"/>
            <p:nvPr/>
          </p:nvSpPr>
          <p:spPr>
            <a:xfrm>
              <a:off x="0" y="-57150"/>
              <a:ext cx="13407187" cy="1770977"/>
            </a:xfrm>
            <a:prstGeom prst="rect">
              <a:avLst/>
            </a:prstGeom>
          </p:spPr>
          <p:txBody>
            <a:bodyPr anchor="ctr" rtlCol="false" tIns="0" lIns="0" bIns="0" rIns="0"/>
            <a:lstStyle/>
            <a:p>
              <a:pPr algn="l">
                <a:lnSpc>
                  <a:spcPts val="7128"/>
                </a:lnSpc>
              </a:pPr>
              <a:r>
                <a:rPr lang="en-US" sz="6600">
                  <a:solidFill>
                    <a:srgbClr val="000000"/>
                  </a:solidFill>
                  <a:latin typeface="Avenir"/>
                  <a:ea typeface="Avenir"/>
                  <a:cs typeface="Avenir"/>
                  <a:sym typeface="Avenir"/>
                </a:rPr>
                <a:t>Supporting United Way </a:t>
              </a:r>
            </a:p>
          </p:txBody>
        </p:sp>
      </p:grpSp>
      <p:grpSp>
        <p:nvGrpSpPr>
          <p:cNvPr name="Group 7" id="7"/>
          <p:cNvGrpSpPr/>
          <p:nvPr/>
        </p:nvGrpSpPr>
        <p:grpSpPr>
          <a:xfrm rot="0">
            <a:off x="522054" y="1204941"/>
            <a:ext cx="6602658" cy="8493919"/>
            <a:chOff x="0" y="0"/>
            <a:chExt cx="8803545" cy="11325225"/>
          </a:xfrm>
        </p:grpSpPr>
        <p:sp>
          <p:nvSpPr>
            <p:cNvPr name="Freeform 8" id="8"/>
            <p:cNvSpPr/>
            <p:nvPr/>
          </p:nvSpPr>
          <p:spPr>
            <a:xfrm flipH="false" flipV="false" rot="0">
              <a:off x="0" y="0"/>
              <a:ext cx="8803545" cy="11325225"/>
            </a:xfrm>
            <a:custGeom>
              <a:avLst/>
              <a:gdLst/>
              <a:ahLst/>
              <a:cxnLst/>
              <a:rect r="r" b="b" t="t" l="l"/>
              <a:pathLst>
                <a:path h="11325225" w="8803545">
                  <a:moveTo>
                    <a:pt x="0" y="0"/>
                  </a:moveTo>
                  <a:lnTo>
                    <a:pt x="8803545" y="0"/>
                  </a:lnTo>
                  <a:lnTo>
                    <a:pt x="8803545" y="11325225"/>
                  </a:lnTo>
                  <a:lnTo>
                    <a:pt x="0" y="11325225"/>
                  </a:lnTo>
                  <a:lnTo>
                    <a:pt x="0" y="0"/>
                  </a:lnTo>
                  <a:close/>
                </a:path>
              </a:pathLst>
            </a:custGeom>
            <a:blipFill>
              <a:blip r:embed="rId4"/>
              <a:stretch>
                <a:fillRect l="-58887" t="0" r="-34199" b="0"/>
              </a:stretch>
            </a:blipFill>
          </p:spPr>
        </p:sp>
      </p:grpSp>
      <p:sp>
        <p:nvSpPr>
          <p:cNvPr name="TextBox 9" id="9"/>
          <p:cNvSpPr txBox="true"/>
          <p:nvPr/>
        </p:nvSpPr>
        <p:spPr>
          <a:xfrm rot="0">
            <a:off x="7599140" y="3435421"/>
            <a:ext cx="9872510" cy="4798024"/>
          </a:xfrm>
          <a:prstGeom prst="rect">
            <a:avLst/>
          </a:prstGeom>
        </p:spPr>
        <p:txBody>
          <a:bodyPr anchor="t" rtlCol="false" tIns="0" lIns="0" bIns="0" rIns="0">
            <a:spAutoFit/>
          </a:bodyPr>
          <a:lstStyle/>
          <a:p>
            <a:pPr algn="l">
              <a:lnSpc>
                <a:spcPts val="2850"/>
              </a:lnSpc>
            </a:pPr>
            <a:r>
              <a:rPr lang="en-US" sz="2415">
                <a:solidFill>
                  <a:srgbClr val="000000"/>
                </a:solidFill>
                <a:latin typeface="Avenir"/>
                <a:ea typeface="Avenir"/>
                <a:cs typeface="Avenir"/>
                <a:sym typeface="Avenir"/>
              </a:rPr>
              <a:t>Every donation contributes to creating lasting social change and improving local lives. It creates ripples of positive impact across our community that swell to waves of change.</a:t>
            </a:r>
          </a:p>
          <a:p>
            <a:pPr algn="l">
              <a:lnSpc>
                <a:spcPts val="2318"/>
              </a:lnSpc>
            </a:pPr>
          </a:p>
          <a:p>
            <a:pPr algn="l">
              <a:lnSpc>
                <a:spcPts val="2336"/>
              </a:lnSpc>
            </a:pPr>
            <a:r>
              <a:rPr lang="en-US" sz="2415">
                <a:solidFill>
                  <a:srgbClr val="000000"/>
                </a:solidFill>
                <a:latin typeface="Avenir"/>
                <a:ea typeface="Avenir"/>
                <a:cs typeface="Avenir"/>
                <a:sym typeface="Avenir"/>
              </a:rPr>
              <a:t>When you donate to United Way, you are investing in your local community. You are giving your family, friends and neighbours access to support when they need it most. Your donation is strategically invested right where you live, work and raise your family.</a:t>
            </a:r>
          </a:p>
          <a:p>
            <a:pPr algn="l">
              <a:lnSpc>
                <a:spcPts val="2318"/>
              </a:lnSpc>
            </a:pPr>
          </a:p>
          <a:p>
            <a:pPr algn="l">
              <a:lnSpc>
                <a:spcPts val="2318"/>
              </a:lnSpc>
            </a:pPr>
            <a:r>
              <a:rPr lang="en-US" sz="2415">
                <a:solidFill>
                  <a:srgbClr val="000000"/>
                </a:solidFill>
                <a:latin typeface="Avenir"/>
                <a:ea typeface="Avenir"/>
                <a:cs typeface="Avenir"/>
                <a:sym typeface="Avenir"/>
              </a:rPr>
              <a:t>Fundraising</a:t>
            </a:r>
          </a:p>
          <a:p>
            <a:pPr algn="l">
              <a:lnSpc>
                <a:spcPts val="2318"/>
              </a:lnSpc>
            </a:pPr>
          </a:p>
          <a:p>
            <a:pPr algn="l" marL="437055" indent="-218527" lvl="1">
              <a:lnSpc>
                <a:spcPts val="2782"/>
              </a:lnSpc>
              <a:buFont typeface="Arial"/>
              <a:buChar char="•"/>
            </a:pPr>
            <a:r>
              <a:rPr lang="en-US" sz="2415">
                <a:solidFill>
                  <a:srgbClr val="000000"/>
                </a:solidFill>
                <a:latin typeface="Avenir"/>
                <a:ea typeface="Avenir"/>
                <a:cs typeface="Avenir"/>
                <a:sym typeface="Avenir"/>
              </a:rPr>
              <a:t>T</a:t>
            </a:r>
            <a:r>
              <a:rPr lang="en-US" sz="2415">
                <a:solidFill>
                  <a:srgbClr val="000000"/>
                </a:solidFill>
                <a:latin typeface="Avenir"/>
                <a:ea typeface="Avenir"/>
                <a:cs typeface="Avenir"/>
                <a:sym typeface="Avenir"/>
              </a:rPr>
              <a:t>he funds raised through these campaigns go towards programs that address root causes of local issues.</a:t>
            </a:r>
          </a:p>
          <a:p>
            <a:pPr algn="l">
              <a:lnSpc>
                <a:spcPts val="2782"/>
              </a:lnSpc>
            </a:pPr>
          </a:p>
          <a:p>
            <a:pPr algn="l" marL="437055" indent="-218527" lvl="1">
              <a:lnSpc>
                <a:spcPts val="2086"/>
              </a:lnSpc>
            </a:pPr>
          </a:p>
        </p:txBody>
      </p:sp>
      <p:grpSp>
        <p:nvGrpSpPr>
          <p:cNvPr name="Group 10" id="10"/>
          <p:cNvGrpSpPr/>
          <p:nvPr/>
        </p:nvGrpSpPr>
        <p:grpSpPr>
          <a:xfrm rot="0">
            <a:off x="522054" y="949590"/>
            <a:ext cx="6685619" cy="9004621"/>
            <a:chOff x="0" y="0"/>
            <a:chExt cx="7893050" cy="10630866"/>
          </a:xfrm>
        </p:grpSpPr>
        <p:sp>
          <p:nvSpPr>
            <p:cNvPr name="Freeform 11" id="11"/>
            <p:cNvSpPr/>
            <p:nvPr/>
          </p:nvSpPr>
          <p:spPr>
            <a:xfrm flipH="false" flipV="false" rot="0">
              <a:off x="0" y="0"/>
              <a:ext cx="7893050" cy="10630866"/>
            </a:xfrm>
            <a:custGeom>
              <a:avLst/>
              <a:gdLst/>
              <a:ahLst/>
              <a:cxnLst/>
              <a:rect r="r" b="b" t="t" l="l"/>
              <a:pathLst>
                <a:path h="10630866" w="7893050">
                  <a:moveTo>
                    <a:pt x="0" y="0"/>
                  </a:moveTo>
                  <a:lnTo>
                    <a:pt x="7893050" y="0"/>
                  </a:lnTo>
                  <a:lnTo>
                    <a:pt x="7893050" y="10630866"/>
                  </a:lnTo>
                  <a:lnTo>
                    <a:pt x="0" y="10630866"/>
                  </a:lnTo>
                  <a:lnTo>
                    <a:pt x="0" y="0"/>
                  </a:lnTo>
                  <a:close/>
                </a:path>
              </a:pathLst>
            </a:custGeom>
            <a:blipFill>
              <a:blip r:embed="rId5"/>
              <a:stretch>
                <a:fillRect l="-17688" t="0" r="-30170" b="0"/>
              </a:stretch>
            </a:blipFill>
          </p:spPr>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256138" y="5073520"/>
            <a:ext cx="7823835" cy="953138"/>
          </a:xfrm>
          <a:prstGeom prst="rect">
            <a:avLst/>
          </a:prstGeom>
        </p:spPr>
        <p:txBody>
          <a:bodyPr anchor="t" rtlCol="false" tIns="0" lIns="0" bIns="0" rIns="0">
            <a:spAutoFit/>
          </a:bodyPr>
          <a:lstStyle/>
          <a:p>
            <a:pPr algn="l">
              <a:lnSpc>
                <a:spcPts val="6480"/>
              </a:lnSpc>
            </a:pPr>
            <a:r>
              <a:rPr lang="en-US" sz="5400" b="true">
                <a:solidFill>
                  <a:srgbClr val="000000"/>
                </a:solidFill>
                <a:latin typeface="Avenir Bold"/>
                <a:ea typeface="Avenir Bold"/>
                <a:cs typeface="Avenir Bold"/>
                <a:sym typeface="Avenir Bold"/>
              </a:rPr>
              <a:t>HOW TO GET STARTED</a:t>
            </a:r>
          </a:p>
        </p:txBody>
      </p:sp>
      <p:sp>
        <p:nvSpPr>
          <p:cNvPr name="TextBox 3" id="3"/>
          <p:cNvSpPr txBox="true"/>
          <p:nvPr/>
        </p:nvSpPr>
        <p:spPr>
          <a:xfrm rot="0">
            <a:off x="4191295" y="6613522"/>
            <a:ext cx="1869758" cy="1857832"/>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2" action="ppaction://hlinksldjump"/>
              </a:rPr>
              <a:t>Campaign</a:t>
            </a:r>
          </a:p>
          <a:p>
            <a:pPr algn="ctr">
              <a:lnSpc>
                <a:spcPts val="2879"/>
              </a:lnSpc>
            </a:pPr>
            <a:r>
              <a:rPr lang="en-US" sz="2400" spc="-30" u="sng">
                <a:solidFill>
                  <a:srgbClr val="FF0000"/>
                </a:solidFill>
                <a:latin typeface="Avenir"/>
                <a:ea typeface="Avenir"/>
                <a:cs typeface="Avenir"/>
                <a:sym typeface="Avenir"/>
                <a:hlinkClick r:id="rId2" action="ppaction://hlinksldjump"/>
              </a:rPr>
              <a:t> </a:t>
            </a:r>
            <a:r>
              <a:rPr lang="en-US" b="true" sz="2400" spc="-30" u="sng">
                <a:solidFill>
                  <a:srgbClr val="FF0000"/>
                </a:solidFill>
                <a:latin typeface="Avenir Bold"/>
                <a:ea typeface="Avenir Bold"/>
                <a:cs typeface="Avenir Bold"/>
                <a:sym typeface="Avenir Bold"/>
                <a:hlinkClick r:id="rId2" action="ppaction://hlinksldjump"/>
              </a:rPr>
              <a:t>preparation</a:t>
            </a:r>
            <a:r>
              <a:rPr lang="en-US" b="true" sz="2400" spc="-30" u="sng">
                <a:solidFill>
                  <a:srgbClr val="FF0000"/>
                </a:solidFill>
                <a:latin typeface="Avenir Bold"/>
                <a:ea typeface="Avenir Bold"/>
                <a:cs typeface="Avenir Bold"/>
                <a:sym typeface="Avenir Bold"/>
              </a:rPr>
              <a:t> </a:t>
            </a:r>
          </a:p>
          <a:p>
            <a:pPr algn="ctr">
              <a:lnSpc>
                <a:spcPts val="2320"/>
              </a:lnSpc>
            </a:pPr>
            <a:r>
              <a:rPr lang="en-US" sz="2100" spc="-26">
                <a:solidFill>
                  <a:srgbClr val="000000"/>
                </a:solidFill>
                <a:latin typeface="Avenir"/>
                <a:ea typeface="Avenir"/>
                <a:cs typeface="Avenir"/>
                <a:sym typeface="Avenir"/>
              </a:rPr>
              <a:t>Set your campaign up for success</a:t>
            </a:r>
          </a:p>
        </p:txBody>
      </p:sp>
      <p:sp>
        <p:nvSpPr>
          <p:cNvPr name="TextBox 4" id="4"/>
          <p:cNvSpPr txBox="true"/>
          <p:nvPr/>
        </p:nvSpPr>
        <p:spPr>
          <a:xfrm rot="0">
            <a:off x="6970481" y="6613522"/>
            <a:ext cx="2173519" cy="1857832"/>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3" action="ppaction://hlinksldjump"/>
              </a:rPr>
              <a:t>Campaign roll out</a:t>
            </a:r>
          </a:p>
          <a:p>
            <a:pPr algn="ctr">
              <a:lnSpc>
                <a:spcPts val="2320"/>
              </a:lnSpc>
            </a:pPr>
            <a:r>
              <a:rPr lang="en-US" sz="2100" spc="-13">
                <a:solidFill>
                  <a:srgbClr val="000000"/>
                </a:solidFill>
                <a:latin typeface="Avenir"/>
                <a:ea typeface="Avenir"/>
                <a:cs typeface="Avenir"/>
                <a:sym typeface="Avenir"/>
              </a:rPr>
              <a:t>Educate, pledge, and play for a great campaign</a:t>
            </a:r>
          </a:p>
        </p:txBody>
      </p:sp>
      <p:sp>
        <p:nvSpPr>
          <p:cNvPr name="TextBox 5" id="5"/>
          <p:cNvSpPr txBox="true"/>
          <p:nvPr/>
        </p:nvSpPr>
        <p:spPr>
          <a:xfrm rot="0">
            <a:off x="9943005" y="6636001"/>
            <a:ext cx="1869758" cy="1557597"/>
          </a:xfrm>
          <a:prstGeom prst="rect">
            <a:avLst/>
          </a:prstGeom>
        </p:spPr>
        <p:txBody>
          <a:bodyPr anchor="t" rtlCol="false" tIns="0" lIns="0" bIns="0" rIns="0">
            <a:spAutoFit/>
          </a:bodyPr>
          <a:lstStyle/>
          <a:p>
            <a:pPr algn="ctr">
              <a:lnSpc>
                <a:spcPts val="2550"/>
              </a:lnSpc>
            </a:pPr>
            <a:r>
              <a:rPr lang="en-US" b="true" sz="2400" spc="-15" u="sng">
                <a:solidFill>
                  <a:srgbClr val="FF0000"/>
                </a:solidFill>
                <a:latin typeface="Avenir Bold"/>
                <a:ea typeface="Avenir Bold"/>
                <a:cs typeface="Avenir Bold"/>
                <a:sym typeface="Avenir Bold"/>
              </a:rPr>
              <a:t>Campaign wrap up</a:t>
            </a:r>
          </a:p>
          <a:p>
            <a:pPr algn="ctr">
              <a:lnSpc>
                <a:spcPts val="2320"/>
              </a:lnSpc>
            </a:pPr>
            <a:r>
              <a:rPr lang="en-US" sz="2100" spc="-15">
                <a:solidFill>
                  <a:srgbClr val="000000"/>
                </a:solidFill>
                <a:latin typeface="Avenir"/>
                <a:ea typeface="Avenir"/>
                <a:cs typeface="Avenir"/>
                <a:sym typeface="Avenir"/>
              </a:rPr>
              <a:t>Celebrate your campaign’s success!</a:t>
            </a:r>
          </a:p>
        </p:txBody>
      </p:sp>
      <p:sp>
        <p:nvSpPr>
          <p:cNvPr name="TextBox 6" id="6"/>
          <p:cNvSpPr txBox="true"/>
          <p:nvPr/>
        </p:nvSpPr>
        <p:spPr>
          <a:xfrm rot="0">
            <a:off x="12924234" y="6613522"/>
            <a:ext cx="1682115" cy="1857832"/>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4" action="ppaction://hlinksldjump"/>
              </a:rPr>
              <a:t>Tools to help</a:t>
            </a:r>
          </a:p>
          <a:p>
            <a:pPr algn="ctr">
              <a:lnSpc>
                <a:spcPts val="2320"/>
              </a:lnSpc>
            </a:pPr>
            <a:r>
              <a:rPr lang="en-US" sz="2100" spc="-15">
                <a:solidFill>
                  <a:srgbClr val="000000"/>
                </a:solidFill>
                <a:latin typeface="Avenir"/>
                <a:ea typeface="Avenir"/>
                <a:cs typeface="Avenir"/>
                <a:sym typeface="Avenir"/>
              </a:rPr>
              <a:t>Access online tools and templates</a:t>
            </a:r>
          </a:p>
        </p:txBody>
      </p:sp>
      <p:grpSp>
        <p:nvGrpSpPr>
          <p:cNvPr name="Group 7" id="7"/>
          <p:cNvGrpSpPr/>
          <p:nvPr/>
        </p:nvGrpSpPr>
        <p:grpSpPr>
          <a:xfrm rot="0">
            <a:off x="0" y="0"/>
            <a:ext cx="18272103" cy="4864398"/>
            <a:chOff x="0" y="0"/>
            <a:chExt cx="24362804" cy="6485865"/>
          </a:xfrm>
        </p:grpSpPr>
        <p:sp>
          <p:nvSpPr>
            <p:cNvPr name="Freeform 8" id="8"/>
            <p:cNvSpPr/>
            <p:nvPr/>
          </p:nvSpPr>
          <p:spPr>
            <a:xfrm flipH="false" flipV="false" rot="0">
              <a:off x="0" y="0"/>
              <a:ext cx="24362790" cy="6485890"/>
            </a:xfrm>
            <a:custGeom>
              <a:avLst/>
              <a:gdLst/>
              <a:ahLst/>
              <a:cxnLst/>
              <a:rect r="r" b="b" t="t" l="l"/>
              <a:pathLst>
                <a:path h="6485890" w="24362790">
                  <a:moveTo>
                    <a:pt x="0" y="0"/>
                  </a:moveTo>
                  <a:lnTo>
                    <a:pt x="24362790" y="0"/>
                  </a:lnTo>
                  <a:lnTo>
                    <a:pt x="24362790" y="6485890"/>
                  </a:lnTo>
                  <a:lnTo>
                    <a:pt x="0" y="6485890"/>
                  </a:lnTo>
                  <a:lnTo>
                    <a:pt x="0" y="0"/>
                  </a:lnTo>
                  <a:close/>
                </a:path>
              </a:pathLst>
            </a:custGeom>
            <a:blipFill>
              <a:blip r:embed="rId5"/>
              <a:stretch>
                <a:fillRect l="0" t="-35472" r="0" b="-115173"/>
              </a:stretch>
            </a:blipFill>
          </p:spPr>
        </p:sp>
      </p:grpSp>
      <p:sp>
        <p:nvSpPr>
          <p:cNvPr name="TextBox 9" id="9"/>
          <p:cNvSpPr txBox="true"/>
          <p:nvPr/>
        </p:nvSpPr>
        <p:spPr>
          <a:xfrm rot="0">
            <a:off x="1105291" y="6613522"/>
            <a:ext cx="2034540" cy="1857832"/>
          </a:xfrm>
          <a:prstGeom prst="rect">
            <a:avLst/>
          </a:prstGeom>
        </p:spPr>
        <p:txBody>
          <a:bodyPr anchor="t" rtlCol="false" tIns="0" lIns="0" bIns="0" rIns="0">
            <a:spAutoFit/>
          </a:bodyPr>
          <a:lstStyle/>
          <a:p>
            <a:pPr algn="ctr">
              <a:lnSpc>
                <a:spcPts val="2879"/>
              </a:lnSpc>
            </a:pPr>
            <a:r>
              <a:rPr lang="en-US" b="true" sz="2400" spc="-15" u="sng">
                <a:solidFill>
                  <a:srgbClr val="FF0000"/>
                </a:solidFill>
                <a:latin typeface="Avenir Bold"/>
                <a:ea typeface="Avenir Bold"/>
                <a:cs typeface="Avenir Bold"/>
                <a:sym typeface="Avenir Bold"/>
                <a:hlinkClick r:id="rId6" action="ppaction://hlinksldjump"/>
              </a:rPr>
              <a:t>Campaign volunteers</a:t>
            </a:r>
          </a:p>
          <a:p>
            <a:pPr algn="ctr">
              <a:lnSpc>
                <a:spcPts val="2320"/>
              </a:lnSpc>
            </a:pPr>
            <a:r>
              <a:rPr lang="en-US" sz="2100" spc="-13">
                <a:solidFill>
                  <a:srgbClr val="000000"/>
                </a:solidFill>
                <a:latin typeface="Avenir"/>
                <a:ea typeface="Avenir"/>
                <a:cs typeface="Avenir"/>
                <a:sym typeface="Avenir"/>
              </a:rPr>
              <a:t>Recruit key roles to support your campaign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0362714" cy="10307469"/>
            <a:chOff x="0" y="0"/>
            <a:chExt cx="13816952" cy="13743292"/>
          </a:xfrm>
        </p:grpSpPr>
        <p:sp>
          <p:nvSpPr>
            <p:cNvPr name="Freeform 3" id="3" descr="A group of people looking down  AI-generated content may be incorrect."/>
            <p:cNvSpPr/>
            <p:nvPr/>
          </p:nvSpPr>
          <p:spPr>
            <a:xfrm flipH="false" flipV="false" rot="0">
              <a:off x="0" y="0"/>
              <a:ext cx="13816964" cy="13743305"/>
            </a:xfrm>
            <a:custGeom>
              <a:avLst/>
              <a:gdLst/>
              <a:ahLst/>
              <a:cxnLst/>
              <a:rect r="r" b="b" t="t" l="l"/>
              <a:pathLst>
                <a:path h="13743305" w="13816964">
                  <a:moveTo>
                    <a:pt x="0" y="0"/>
                  </a:moveTo>
                  <a:lnTo>
                    <a:pt x="13816964" y="0"/>
                  </a:lnTo>
                  <a:lnTo>
                    <a:pt x="13816964" y="13743305"/>
                  </a:lnTo>
                  <a:lnTo>
                    <a:pt x="0" y="13743305"/>
                  </a:lnTo>
                  <a:lnTo>
                    <a:pt x="0" y="0"/>
                  </a:lnTo>
                  <a:close/>
                </a:path>
              </a:pathLst>
            </a:custGeom>
            <a:blipFill>
              <a:blip r:embed="rId2"/>
              <a:stretch>
                <a:fillRect l="0" t="0" r="-17" b="0"/>
              </a:stretch>
            </a:blipFill>
          </p:spPr>
        </p:sp>
      </p:grpSp>
      <p:grpSp>
        <p:nvGrpSpPr>
          <p:cNvPr name="Group 4" id="4"/>
          <p:cNvGrpSpPr/>
          <p:nvPr/>
        </p:nvGrpSpPr>
        <p:grpSpPr>
          <a:xfrm rot="0">
            <a:off x="1"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6" id="6"/>
          <p:cNvGrpSpPr/>
          <p:nvPr/>
        </p:nvGrpSpPr>
        <p:grpSpPr>
          <a:xfrm rot="0">
            <a:off x="12339437" y="1891189"/>
            <a:ext cx="5282651" cy="3252311"/>
            <a:chOff x="0" y="0"/>
            <a:chExt cx="7043534" cy="4336415"/>
          </a:xfrm>
        </p:grpSpPr>
        <p:sp>
          <p:nvSpPr>
            <p:cNvPr name="Freeform 7" id="7"/>
            <p:cNvSpPr/>
            <p:nvPr/>
          </p:nvSpPr>
          <p:spPr>
            <a:xfrm flipH="false" flipV="false" rot="0">
              <a:off x="0" y="0"/>
              <a:ext cx="7043528" cy="4336414"/>
            </a:xfrm>
            <a:custGeom>
              <a:avLst/>
              <a:gdLst/>
              <a:ahLst/>
              <a:cxnLst/>
              <a:rect r="r" b="b" t="t" l="l"/>
              <a:pathLst>
                <a:path h="4336414" w="7043528">
                  <a:moveTo>
                    <a:pt x="0" y="0"/>
                  </a:moveTo>
                  <a:lnTo>
                    <a:pt x="7043528" y="0"/>
                  </a:lnTo>
                  <a:lnTo>
                    <a:pt x="7043528" y="4336414"/>
                  </a:lnTo>
                  <a:lnTo>
                    <a:pt x="0" y="4336414"/>
                  </a:lnTo>
                  <a:close/>
                </a:path>
              </a:pathLst>
            </a:custGeom>
            <a:blipFill>
              <a:blip r:embed="rId4">
                <a:alphaModFix amt="0"/>
              </a:blip>
              <a:stretch>
                <a:fillRect l="-28991" t="0" r="-28991" b="0"/>
              </a:stretch>
            </a:blipFill>
          </p:spPr>
        </p:sp>
        <p:sp>
          <p:nvSpPr>
            <p:cNvPr name="TextBox 8" id="8"/>
            <p:cNvSpPr txBox="true"/>
            <p:nvPr/>
          </p:nvSpPr>
          <p:spPr>
            <a:xfrm>
              <a:off x="0" y="-57150"/>
              <a:ext cx="7043534" cy="4393565"/>
            </a:xfrm>
            <a:prstGeom prst="rect">
              <a:avLst/>
            </a:prstGeom>
          </p:spPr>
          <p:txBody>
            <a:bodyPr anchor="b" rtlCol="false" tIns="0" lIns="0" bIns="0" rIns="0"/>
            <a:lstStyle/>
            <a:p>
              <a:pPr algn="ctr">
                <a:lnSpc>
                  <a:spcPts val="7128"/>
                </a:lnSpc>
              </a:pPr>
              <a:r>
                <a:rPr lang="en-US" sz="6600" b="true">
                  <a:solidFill>
                    <a:srgbClr val="000000"/>
                  </a:solidFill>
                  <a:latin typeface="Avenir Bold"/>
                  <a:ea typeface="Avenir Bold"/>
                  <a:cs typeface="Avenir Bold"/>
                  <a:sym typeface="Avenir Bold"/>
                </a:rPr>
                <a:t>Campaign Volunteers</a:t>
              </a:r>
            </a:p>
          </p:txBody>
        </p:sp>
      </p:grpSp>
      <p:sp>
        <p:nvSpPr>
          <p:cNvPr name="Freeform 9" id="9"/>
          <p:cNvSpPr/>
          <p:nvPr/>
        </p:nvSpPr>
        <p:spPr>
          <a:xfrm flipH="false" flipV="false" rot="0">
            <a:off x="12373755" y="6570087"/>
            <a:ext cx="5248333" cy="1760623"/>
          </a:xfrm>
          <a:custGeom>
            <a:avLst/>
            <a:gdLst/>
            <a:ahLst/>
            <a:cxnLst/>
            <a:rect r="r" b="b" t="t" l="l"/>
            <a:pathLst>
              <a:path h="1760623" w="5248333">
                <a:moveTo>
                  <a:pt x="0" y="0"/>
                </a:moveTo>
                <a:lnTo>
                  <a:pt x="5248333" y="0"/>
                </a:lnTo>
                <a:lnTo>
                  <a:pt x="5248333" y="1760623"/>
                </a:lnTo>
                <a:lnTo>
                  <a:pt x="0" y="1760623"/>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black background with a black square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sp>
        <p:nvSpPr>
          <p:cNvPr name="TextBox 4" id="4"/>
          <p:cNvSpPr txBox="true"/>
          <p:nvPr/>
        </p:nvSpPr>
        <p:spPr>
          <a:xfrm rot="0">
            <a:off x="1339215" y="594760"/>
            <a:ext cx="15590520" cy="641671"/>
          </a:xfrm>
          <a:prstGeom prst="rect">
            <a:avLst/>
          </a:prstGeom>
        </p:spPr>
        <p:txBody>
          <a:bodyPr anchor="t" rtlCol="false" tIns="0" lIns="0" bIns="0" rIns="0">
            <a:spAutoFit/>
          </a:bodyPr>
          <a:lstStyle/>
          <a:p>
            <a:pPr algn="l">
              <a:lnSpc>
                <a:spcPts val="5248"/>
              </a:lnSpc>
            </a:pPr>
            <a:r>
              <a:rPr lang="en-US" sz="4859" b="true">
                <a:solidFill>
                  <a:srgbClr val="000000"/>
                </a:solidFill>
                <a:latin typeface="Avenir Bold"/>
                <a:ea typeface="Avenir Bold"/>
                <a:cs typeface="Avenir Bold"/>
                <a:sym typeface="Avenir Bold"/>
              </a:rPr>
              <a:t>Recruit your volunteer team</a:t>
            </a:r>
          </a:p>
        </p:txBody>
      </p:sp>
      <p:sp>
        <p:nvSpPr>
          <p:cNvPr name="TextBox 5" id="5"/>
          <p:cNvSpPr txBox="true"/>
          <p:nvPr/>
        </p:nvSpPr>
        <p:spPr>
          <a:xfrm rot="0">
            <a:off x="1348740" y="2277208"/>
            <a:ext cx="15590520" cy="5015956"/>
          </a:xfrm>
          <a:prstGeom prst="rect">
            <a:avLst/>
          </a:prstGeom>
        </p:spPr>
        <p:txBody>
          <a:bodyPr anchor="t" rtlCol="false" tIns="0" lIns="0" bIns="0" rIns="0">
            <a:spAutoFit/>
          </a:bodyPr>
          <a:lstStyle/>
          <a:p>
            <a:pPr algn="l">
              <a:lnSpc>
                <a:spcPts val="1853"/>
              </a:lnSpc>
            </a:pPr>
            <a:r>
              <a:rPr lang="en-US" sz="2145" b="true">
                <a:solidFill>
                  <a:srgbClr val="E31D1A"/>
                </a:solidFill>
                <a:latin typeface="Avenir Bold"/>
                <a:ea typeface="Avenir Bold"/>
                <a:cs typeface="Avenir Bold"/>
                <a:sym typeface="Avenir Bold"/>
              </a:rPr>
              <a:t>Volunteers are an essential part of every employee giving campaign.</a:t>
            </a:r>
          </a:p>
          <a:p>
            <a:pPr algn="l">
              <a:lnSpc>
                <a:spcPts val="1853"/>
              </a:lnSpc>
            </a:pPr>
          </a:p>
          <a:p>
            <a:pPr algn="l">
              <a:lnSpc>
                <a:spcPts val="2471"/>
              </a:lnSpc>
            </a:pPr>
            <a:r>
              <a:rPr lang="en-US" sz="2145">
                <a:solidFill>
                  <a:srgbClr val="000000"/>
                </a:solidFill>
                <a:latin typeface="Avenir"/>
                <a:ea typeface="Avenir"/>
                <a:cs typeface="Avenir"/>
                <a:sym typeface="Avenir"/>
              </a:rPr>
              <a:t>They provide the support you need from across your organization and drive grassroots support for your employee giving campaign. This will help ensure everyone has an opportunity to participate, and that you are reaching all employees, whether you are running a virtual, in-person or hybrid campaign.</a:t>
            </a:r>
          </a:p>
          <a:p>
            <a:pPr algn="l">
              <a:lnSpc>
                <a:spcPts val="2471"/>
              </a:lnSpc>
            </a:pPr>
          </a:p>
          <a:p>
            <a:pPr algn="l">
              <a:lnSpc>
                <a:spcPts val="2471"/>
              </a:lnSpc>
            </a:pPr>
            <a:r>
              <a:rPr lang="en-US" sz="2145">
                <a:solidFill>
                  <a:srgbClr val="000000"/>
                </a:solidFill>
                <a:latin typeface="Avenir"/>
                <a:ea typeface="Avenir"/>
                <a:cs typeface="Avenir"/>
                <a:sym typeface="Avenir"/>
              </a:rPr>
              <a:t>Getting involved in a United Way employee giving campaign is a unique volunteer experience, offering professional development opportunities, a chance to meet other colleagues and an opportunity to drive work that improves local lives.</a:t>
            </a:r>
          </a:p>
          <a:p>
            <a:pPr algn="l">
              <a:lnSpc>
                <a:spcPts val="2471"/>
              </a:lnSpc>
            </a:pPr>
            <a:r>
              <a:rPr lang="en-US" sz="2145">
                <a:solidFill>
                  <a:srgbClr val="000000"/>
                </a:solidFill>
                <a:latin typeface="Avenir"/>
                <a:ea typeface="Avenir"/>
                <a:cs typeface="Avenir"/>
                <a:sym typeface="Avenir"/>
              </a:rPr>
              <a:t>There are some specific volunteer roles we recommend to run a best practice campaign. </a:t>
            </a:r>
          </a:p>
          <a:p>
            <a:pPr algn="l">
              <a:lnSpc>
                <a:spcPts val="2471"/>
              </a:lnSpc>
            </a:pPr>
          </a:p>
          <a:p>
            <a:pPr algn="l">
              <a:lnSpc>
                <a:spcPts val="2471"/>
              </a:lnSpc>
            </a:pPr>
            <a:r>
              <a:rPr lang="en-US" sz="2145">
                <a:solidFill>
                  <a:srgbClr val="000000"/>
                </a:solidFill>
                <a:latin typeface="Avenir"/>
                <a:ea typeface="Avenir"/>
                <a:cs typeface="Avenir"/>
                <a:sym typeface="Avenir"/>
              </a:rPr>
              <a:t>In addition to those noted on the following pages, here are a few others you may want to consider:</a:t>
            </a:r>
          </a:p>
          <a:p>
            <a:pPr algn="l" marL="407241" indent="-203621" lvl="1">
              <a:lnSpc>
                <a:spcPts val="2471"/>
              </a:lnSpc>
              <a:buFont typeface="Arial"/>
              <a:buChar char="•"/>
            </a:pPr>
            <a:r>
              <a:rPr lang="en-US" sz="2145">
                <a:solidFill>
                  <a:srgbClr val="000000"/>
                </a:solidFill>
                <a:latin typeface="Avenir"/>
                <a:ea typeface="Avenir"/>
                <a:cs typeface="Avenir"/>
                <a:sym typeface="Avenir"/>
              </a:rPr>
              <a:t>Online giving lead </a:t>
            </a:r>
          </a:p>
          <a:p>
            <a:pPr algn="l" marL="407241" indent="-203621" lvl="1">
              <a:lnSpc>
                <a:spcPts val="2471"/>
              </a:lnSpc>
              <a:buFont typeface="Arial"/>
              <a:buChar char="•"/>
            </a:pPr>
            <a:r>
              <a:rPr lang="en-US" sz="2145">
                <a:solidFill>
                  <a:srgbClr val="000000"/>
                </a:solidFill>
                <a:latin typeface="Avenir"/>
                <a:ea typeface="Avenir"/>
                <a:cs typeface="Avenir"/>
                <a:sym typeface="Avenir"/>
              </a:rPr>
              <a:t>Special event coordinator </a:t>
            </a:r>
          </a:p>
          <a:p>
            <a:pPr algn="l" marL="407241" indent="-203621" lvl="1">
              <a:lnSpc>
                <a:spcPts val="2471"/>
              </a:lnSpc>
              <a:buFont typeface="Arial"/>
              <a:buChar char="•"/>
            </a:pPr>
            <a:r>
              <a:rPr lang="en-US" sz="2145">
                <a:solidFill>
                  <a:srgbClr val="000000"/>
                </a:solidFill>
                <a:latin typeface="Avenir"/>
                <a:ea typeface="Avenir"/>
                <a:cs typeface="Avenir"/>
                <a:sym typeface="Avenir"/>
              </a:rPr>
              <a:t>Leadership giving lead </a:t>
            </a:r>
          </a:p>
          <a:p>
            <a:pPr algn="l" marL="407241" indent="-203621" lvl="1">
              <a:lnSpc>
                <a:spcPts val="2471"/>
              </a:lnSpc>
              <a:buFont typeface="Arial"/>
              <a:buChar char="•"/>
            </a:pPr>
            <a:r>
              <a:rPr lang="en-US" sz="2145">
                <a:solidFill>
                  <a:srgbClr val="000000"/>
                </a:solidFill>
                <a:latin typeface="Avenir"/>
                <a:ea typeface="Avenir"/>
                <a:cs typeface="Avenir"/>
                <a:sym typeface="Avenir"/>
              </a:rPr>
              <a:t>Retiree liaison </a:t>
            </a:r>
          </a:p>
          <a:p>
            <a:pPr algn="l" marL="406988" indent="-203494" lvl="1">
              <a:lnSpc>
                <a:spcPts val="2471"/>
              </a:lnSpc>
              <a:buFont typeface="Arial"/>
              <a:buChar char="•"/>
            </a:pPr>
            <a:r>
              <a:rPr lang="en-US" sz="2145">
                <a:solidFill>
                  <a:srgbClr val="000000"/>
                </a:solidFill>
                <a:latin typeface="Avenir"/>
                <a:ea typeface="Avenir"/>
                <a:cs typeface="Avenir"/>
                <a:sym typeface="Avenir"/>
              </a:rPr>
              <a:t>IT representative</a:t>
            </a:r>
          </a:p>
          <a:p>
            <a:pPr algn="l">
              <a:lnSpc>
                <a:spcPts val="1853"/>
              </a:lnSpc>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0" b="0"/>
              </a:stretch>
            </a:blipFill>
          </p:spPr>
        </p:sp>
      </p:grpSp>
      <p:grpSp>
        <p:nvGrpSpPr>
          <p:cNvPr name="Group 4" id="4"/>
          <p:cNvGrpSpPr/>
          <p:nvPr/>
        </p:nvGrpSpPr>
        <p:grpSpPr>
          <a:xfrm rot="0">
            <a:off x="7507700" y="1250661"/>
            <a:ext cx="10055390" cy="1285370"/>
            <a:chOff x="0" y="0"/>
            <a:chExt cx="13407187" cy="1713827"/>
          </a:xfrm>
        </p:grpSpPr>
        <p:sp>
          <p:nvSpPr>
            <p:cNvPr name="Freeform 5" id="5"/>
            <p:cNvSpPr/>
            <p:nvPr/>
          </p:nvSpPr>
          <p:spPr>
            <a:xfrm flipH="false" flipV="false" rot="0">
              <a:off x="0" y="0"/>
              <a:ext cx="13407188" cy="1713832"/>
            </a:xfrm>
            <a:custGeom>
              <a:avLst/>
              <a:gdLst/>
              <a:ahLst/>
              <a:cxnLst/>
              <a:rect r="r" b="b" t="t" l="l"/>
              <a:pathLst>
                <a:path h="1713832" w="13407188">
                  <a:moveTo>
                    <a:pt x="0" y="0"/>
                  </a:moveTo>
                  <a:lnTo>
                    <a:pt x="13407188" y="0"/>
                  </a:lnTo>
                  <a:lnTo>
                    <a:pt x="13407188" y="1713832"/>
                  </a:lnTo>
                  <a:lnTo>
                    <a:pt x="0" y="1713832"/>
                  </a:lnTo>
                  <a:close/>
                </a:path>
              </a:pathLst>
            </a:custGeom>
            <a:blipFill>
              <a:blip r:embed="rId4">
                <a:alphaModFix amt="0"/>
              </a:blip>
              <a:stretch>
                <a:fillRect l="0" t="-102430" r="0" b="-102429"/>
              </a:stretch>
            </a:blipFill>
          </p:spPr>
        </p:sp>
        <p:sp>
          <p:nvSpPr>
            <p:cNvPr name="TextBox 6" id="6"/>
            <p:cNvSpPr txBox="true"/>
            <p:nvPr/>
          </p:nvSpPr>
          <p:spPr>
            <a:xfrm>
              <a:off x="0" y="-57150"/>
              <a:ext cx="13407187" cy="1770977"/>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Volunteer Roles</a:t>
              </a:r>
            </a:p>
          </p:txBody>
        </p:sp>
      </p:grpSp>
      <p:sp>
        <p:nvSpPr>
          <p:cNvPr name="TextBox 7" id="7"/>
          <p:cNvSpPr txBox="true"/>
          <p:nvPr/>
        </p:nvSpPr>
        <p:spPr>
          <a:xfrm rot="0">
            <a:off x="7599140" y="2515076"/>
            <a:ext cx="9872510" cy="7253590"/>
          </a:xfrm>
          <a:prstGeom prst="rect">
            <a:avLst/>
          </a:prstGeom>
        </p:spPr>
        <p:txBody>
          <a:bodyPr anchor="t" rtlCol="false" tIns="0" lIns="0" bIns="0" rIns="0">
            <a:spAutoFit/>
          </a:bodyPr>
          <a:lstStyle/>
          <a:p>
            <a:pPr algn="l">
              <a:lnSpc>
                <a:spcPts val="2877"/>
              </a:lnSpc>
            </a:pPr>
            <a:r>
              <a:rPr lang="en-US" sz="2220">
                <a:solidFill>
                  <a:srgbClr val="000000"/>
                </a:solidFill>
                <a:latin typeface="Avenir"/>
                <a:ea typeface="Avenir"/>
                <a:cs typeface="Avenir"/>
                <a:sym typeface="Avenir"/>
              </a:rPr>
              <a:t>Your volunteer structure will need to reflect the size and scope of your organization and the campaign you’re running. Here are a few key roles:</a:t>
            </a:r>
          </a:p>
          <a:p>
            <a:pPr algn="l">
              <a:lnSpc>
                <a:spcPts val="2877"/>
              </a:lnSpc>
            </a:pPr>
          </a:p>
          <a:p>
            <a:pPr algn="l">
              <a:lnSpc>
                <a:spcPts val="2877"/>
              </a:lnSpc>
            </a:pPr>
            <a:r>
              <a:rPr lang="en-US" sz="2220">
                <a:solidFill>
                  <a:srgbClr val="000000"/>
                </a:solidFill>
                <a:latin typeface="Avenir"/>
                <a:ea typeface="Avenir"/>
                <a:cs typeface="Avenir"/>
                <a:sym typeface="Avenir"/>
              </a:rPr>
              <a:t>    </a:t>
            </a:r>
            <a:r>
              <a:rPr lang="en-US" sz="2220" b="true">
                <a:solidFill>
                  <a:srgbClr val="000000"/>
                </a:solidFill>
                <a:latin typeface="Avenir Bold"/>
                <a:ea typeface="Avenir Bold"/>
                <a:cs typeface="Avenir Bold"/>
                <a:sym typeface="Avenir Bold"/>
              </a:rPr>
              <a:t>Employee Campaign Coordinator</a:t>
            </a:r>
          </a:p>
          <a:p>
            <a:pPr algn="l" marL="1056394" indent="-352131" lvl="2">
              <a:lnSpc>
                <a:spcPts val="2517"/>
              </a:lnSpc>
              <a:buFont typeface="Arial"/>
              <a:buChar char="⚬"/>
            </a:pPr>
            <a:r>
              <a:rPr lang="en-US" sz="1942" spc="-15">
                <a:solidFill>
                  <a:srgbClr val="000000"/>
                </a:solidFill>
                <a:latin typeface="Avenir"/>
                <a:ea typeface="Avenir"/>
                <a:cs typeface="Avenir"/>
                <a:sym typeface="Avenir"/>
              </a:rPr>
              <a:t>Local campaign lead(s): one or two volunteers</a:t>
            </a:r>
          </a:p>
          <a:p>
            <a:pPr algn="l" marL="1056359" indent="-352120" lvl="2">
              <a:lnSpc>
                <a:spcPts val="2517"/>
              </a:lnSpc>
              <a:buFont typeface="Arial"/>
              <a:buChar char="⚬"/>
            </a:pPr>
            <a:r>
              <a:rPr lang="en-US" sz="1942" spc="-13">
                <a:solidFill>
                  <a:srgbClr val="000000"/>
                </a:solidFill>
                <a:latin typeface="Avenir"/>
                <a:ea typeface="Avenir"/>
                <a:cs typeface="Avenir"/>
                <a:sym typeface="Avenir"/>
              </a:rPr>
              <a:t>This essential volunteer role works closely with a United Way staff partner to ensure a successful and fun campaign</a:t>
            </a:r>
          </a:p>
          <a:p>
            <a:pPr algn="l">
              <a:lnSpc>
                <a:spcPts val="2517"/>
              </a:lnSpc>
            </a:pPr>
          </a:p>
          <a:p>
            <a:pPr algn="l">
              <a:lnSpc>
                <a:spcPts val="2877"/>
              </a:lnSpc>
            </a:pPr>
            <a:r>
              <a:rPr lang="en-US" sz="2220" spc="-17">
                <a:solidFill>
                  <a:srgbClr val="000000"/>
                </a:solidFill>
                <a:latin typeface="Avenir"/>
                <a:ea typeface="Avenir"/>
                <a:cs typeface="Avenir"/>
                <a:sym typeface="Avenir"/>
              </a:rPr>
              <a:t>    </a:t>
            </a:r>
            <a:r>
              <a:rPr lang="en-US" b="true" sz="2220" spc="-17">
                <a:solidFill>
                  <a:srgbClr val="000000"/>
                </a:solidFill>
                <a:latin typeface="Avenir Bold"/>
                <a:ea typeface="Avenir Bold"/>
                <a:cs typeface="Avenir Bold"/>
                <a:sym typeface="Avenir Bold"/>
              </a:rPr>
              <a:t>United Way Committee</a:t>
            </a:r>
          </a:p>
          <a:p>
            <a:pPr algn="l" marL="1056394" indent="-352131" lvl="2">
              <a:lnSpc>
                <a:spcPts val="2517"/>
              </a:lnSpc>
              <a:buFont typeface="Arial"/>
              <a:buChar char="⚬"/>
            </a:pPr>
            <a:r>
              <a:rPr lang="en-US" sz="1942" spc="-15">
                <a:solidFill>
                  <a:srgbClr val="000000"/>
                </a:solidFill>
                <a:latin typeface="Avenir"/>
                <a:ea typeface="Avenir"/>
                <a:cs typeface="Avenir"/>
                <a:sym typeface="Avenir"/>
              </a:rPr>
              <a:t>Local campaign champions: five to 15 volunteers</a:t>
            </a:r>
          </a:p>
          <a:p>
            <a:pPr algn="l" marL="1056359" indent="-352120" lvl="2">
              <a:lnSpc>
                <a:spcPts val="2517"/>
              </a:lnSpc>
              <a:buFont typeface="Arial"/>
              <a:buChar char="⚬"/>
            </a:pPr>
            <a:r>
              <a:rPr lang="en-US" sz="1942" spc="-13">
                <a:solidFill>
                  <a:srgbClr val="000000"/>
                </a:solidFill>
                <a:latin typeface="Avenir"/>
                <a:ea typeface="Avenir"/>
                <a:cs typeface="Avenir"/>
                <a:sym typeface="Avenir"/>
              </a:rPr>
              <a:t>Your committee will collaborate to generate event ideas and fundraising strategies for your campaign</a:t>
            </a:r>
          </a:p>
          <a:p>
            <a:pPr algn="l">
              <a:lnSpc>
                <a:spcPts val="2517"/>
              </a:lnSpc>
            </a:pPr>
          </a:p>
          <a:p>
            <a:pPr algn="l">
              <a:lnSpc>
                <a:spcPts val="2877"/>
              </a:lnSpc>
            </a:pPr>
            <a:r>
              <a:rPr lang="en-US" sz="2220" spc="-15">
                <a:solidFill>
                  <a:srgbClr val="000000"/>
                </a:solidFill>
                <a:latin typeface="Avenir"/>
                <a:ea typeface="Avenir"/>
                <a:cs typeface="Avenir"/>
                <a:sym typeface="Avenir"/>
              </a:rPr>
              <a:t>    </a:t>
            </a:r>
            <a:r>
              <a:rPr lang="en-US" b="true" sz="2220" spc="-15">
                <a:solidFill>
                  <a:srgbClr val="000000"/>
                </a:solidFill>
                <a:latin typeface="Avenir Bold"/>
                <a:ea typeface="Avenir Bold"/>
                <a:cs typeface="Avenir Bold"/>
                <a:sym typeface="Avenir Bold"/>
              </a:rPr>
              <a:t>United Way Ambassadors</a:t>
            </a:r>
          </a:p>
          <a:p>
            <a:pPr algn="l" marL="1056394" indent="-352131" lvl="2">
              <a:lnSpc>
                <a:spcPts val="2517"/>
              </a:lnSpc>
              <a:buFont typeface="Arial"/>
              <a:buChar char="⚬"/>
            </a:pPr>
            <a:r>
              <a:rPr lang="en-US" sz="1942" spc="-13">
                <a:solidFill>
                  <a:srgbClr val="000000"/>
                </a:solidFill>
                <a:latin typeface="Avenir"/>
                <a:ea typeface="Avenir"/>
                <a:cs typeface="Avenir"/>
                <a:sym typeface="Avenir"/>
              </a:rPr>
              <a:t>Local campaign promoters: one to three per floor or business unit</a:t>
            </a:r>
          </a:p>
          <a:p>
            <a:pPr algn="l" marL="1056359" indent="-352120" lvl="2">
              <a:lnSpc>
                <a:spcPts val="2517"/>
              </a:lnSpc>
              <a:buFont typeface="Arial"/>
              <a:buChar char="⚬"/>
            </a:pPr>
            <a:r>
              <a:rPr lang="en-US" sz="1942" spc="-11">
                <a:solidFill>
                  <a:srgbClr val="000000"/>
                </a:solidFill>
                <a:latin typeface="Avenir"/>
                <a:ea typeface="Avenir"/>
                <a:cs typeface="Avenir"/>
                <a:sym typeface="Avenir"/>
              </a:rPr>
              <a:t>Ambassadors help spread the word and generate excitement for your campaign</a:t>
            </a:r>
          </a:p>
          <a:p>
            <a:pPr algn="l">
              <a:lnSpc>
                <a:spcPts val="2517"/>
              </a:lnSpc>
            </a:pPr>
          </a:p>
          <a:p>
            <a:pPr algn="l">
              <a:lnSpc>
                <a:spcPts val="2877"/>
              </a:lnSpc>
            </a:pPr>
            <a:r>
              <a:rPr lang="en-US" sz="2220" spc="-15">
                <a:solidFill>
                  <a:srgbClr val="000000"/>
                </a:solidFill>
                <a:latin typeface="Avenir"/>
                <a:ea typeface="Avenir"/>
                <a:cs typeface="Avenir"/>
                <a:sym typeface="Avenir"/>
              </a:rPr>
              <a:t>    </a:t>
            </a:r>
            <a:r>
              <a:rPr lang="en-US" b="true" sz="2220" spc="-15">
                <a:solidFill>
                  <a:srgbClr val="000000"/>
                </a:solidFill>
                <a:latin typeface="Avenir Bold"/>
                <a:ea typeface="Avenir Bold"/>
                <a:cs typeface="Avenir Bold"/>
                <a:sym typeface="Avenir Bold"/>
              </a:rPr>
              <a:t>Executive Sponsors</a:t>
            </a:r>
          </a:p>
          <a:p>
            <a:pPr algn="l" marL="1056394" indent="-352131" lvl="2">
              <a:lnSpc>
                <a:spcPts val="2517"/>
              </a:lnSpc>
              <a:buFont typeface="Arial"/>
              <a:buChar char="⚬"/>
            </a:pPr>
            <a:r>
              <a:rPr lang="en-US" sz="1942" spc="-15">
                <a:solidFill>
                  <a:srgbClr val="000000"/>
                </a:solidFill>
                <a:latin typeface="Avenir"/>
                <a:ea typeface="Avenir"/>
                <a:cs typeface="Avenir"/>
                <a:sym typeface="Avenir"/>
              </a:rPr>
              <a:t>Local campaign sponsors: one to two volunteers </a:t>
            </a:r>
          </a:p>
          <a:p>
            <a:pPr algn="l" marL="1056394" indent="-352131" lvl="2">
              <a:lnSpc>
                <a:spcPts val="2517"/>
              </a:lnSpc>
              <a:buFont typeface="Arial"/>
              <a:buChar char="⚬"/>
            </a:pPr>
            <a:r>
              <a:rPr lang="en-US" sz="1942" spc="-15">
                <a:solidFill>
                  <a:srgbClr val="000000"/>
                </a:solidFill>
                <a:latin typeface="Avenir"/>
                <a:ea typeface="Avenir"/>
                <a:cs typeface="Avenir"/>
                <a:sym typeface="Avenir"/>
              </a:rPr>
              <a:t>Part of your Senior or Executive leadership team, to promote your campaign widely and make sure it has strong support internally</a:t>
            </a:r>
          </a:p>
          <a:p>
            <a:pPr algn="l" marL="1056394" indent="-352131" lvl="2">
              <a:lnSpc>
                <a:spcPts val="1888"/>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5"/>
              <a:stretch>
                <a:fillRect l="-22109" t="0" r="-35407" b="0"/>
              </a:stretch>
            </a:blipFill>
          </p:spPr>
        </p:sp>
      </p:grpSp>
      <p:grpSp>
        <p:nvGrpSpPr>
          <p:cNvPr name="Group 10" id="10"/>
          <p:cNvGrpSpPr/>
          <p:nvPr/>
        </p:nvGrpSpPr>
        <p:grpSpPr>
          <a:xfrm rot="0">
            <a:off x="522054" y="1204941"/>
            <a:ext cx="6602658" cy="8493919"/>
            <a:chOff x="0" y="0"/>
            <a:chExt cx="8803545" cy="11325225"/>
          </a:xfrm>
        </p:grpSpPr>
        <p:sp>
          <p:nvSpPr>
            <p:cNvPr name="Freeform 11" id="11"/>
            <p:cNvSpPr/>
            <p:nvPr/>
          </p:nvSpPr>
          <p:spPr>
            <a:xfrm flipH="false" flipV="false" rot="0">
              <a:off x="0" y="0"/>
              <a:ext cx="8803545" cy="11325225"/>
            </a:xfrm>
            <a:custGeom>
              <a:avLst/>
              <a:gdLst/>
              <a:ahLst/>
              <a:cxnLst/>
              <a:rect r="r" b="b" t="t" l="l"/>
              <a:pathLst>
                <a:path h="11325225" w="8803545">
                  <a:moveTo>
                    <a:pt x="0" y="0"/>
                  </a:moveTo>
                  <a:lnTo>
                    <a:pt x="8803545" y="0"/>
                  </a:lnTo>
                  <a:lnTo>
                    <a:pt x="8803545" y="11325225"/>
                  </a:lnTo>
                  <a:lnTo>
                    <a:pt x="0" y="11325225"/>
                  </a:lnTo>
                  <a:lnTo>
                    <a:pt x="0" y="0"/>
                  </a:lnTo>
                  <a:close/>
                </a:path>
              </a:pathLst>
            </a:custGeom>
            <a:blipFill>
              <a:blip r:embed="rId6"/>
              <a:stretch>
                <a:fillRect l="-58887" t="0" r="-34199"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35889" y="1250661"/>
            <a:ext cx="10055390" cy="1930167"/>
            <a:chOff x="0" y="0"/>
            <a:chExt cx="13407187" cy="2573556"/>
          </a:xfrm>
        </p:grpSpPr>
        <p:sp>
          <p:nvSpPr>
            <p:cNvPr name="Freeform 5" id="5"/>
            <p:cNvSpPr/>
            <p:nvPr/>
          </p:nvSpPr>
          <p:spPr>
            <a:xfrm flipH="false" flipV="false" rot="0">
              <a:off x="0" y="0"/>
              <a:ext cx="13407188" cy="2573561"/>
            </a:xfrm>
            <a:custGeom>
              <a:avLst/>
              <a:gdLst/>
              <a:ahLst/>
              <a:cxnLst/>
              <a:rect r="r" b="b" t="t" l="l"/>
              <a:pathLst>
                <a:path h="2573561" w="13407188">
                  <a:moveTo>
                    <a:pt x="0" y="0"/>
                  </a:moveTo>
                  <a:lnTo>
                    <a:pt x="13407188" y="0"/>
                  </a:lnTo>
                  <a:lnTo>
                    <a:pt x="13407188" y="2573561"/>
                  </a:lnTo>
                  <a:lnTo>
                    <a:pt x="0" y="2573561"/>
                  </a:lnTo>
                  <a:close/>
                </a:path>
              </a:pathLst>
            </a:custGeom>
            <a:blipFill>
              <a:blip r:embed="rId3">
                <a:alphaModFix amt="0"/>
              </a:blip>
              <a:stretch>
                <a:fillRect l="0" t="-68212" r="0" b="-34805"/>
              </a:stretch>
            </a:blipFill>
          </p:spPr>
        </p:sp>
        <p:sp>
          <p:nvSpPr>
            <p:cNvPr name="TextBox 6" id="6"/>
            <p:cNvSpPr txBox="true"/>
            <p:nvPr/>
          </p:nvSpPr>
          <p:spPr>
            <a:xfrm>
              <a:off x="0" y="-57150"/>
              <a:ext cx="13407187" cy="2630706"/>
            </a:xfrm>
            <a:prstGeom prst="rect">
              <a:avLst/>
            </a:prstGeom>
          </p:spPr>
          <p:txBody>
            <a:bodyPr anchor="ctr" rtlCol="false" tIns="0" lIns="0" bIns="0" rIns="0"/>
            <a:lstStyle/>
            <a:p>
              <a:pPr algn="l">
                <a:lnSpc>
                  <a:spcPts val="6415"/>
                </a:lnSpc>
              </a:pPr>
              <a:r>
                <a:rPr lang="en-US" sz="5940" b="true">
                  <a:solidFill>
                    <a:srgbClr val="000000"/>
                  </a:solidFill>
                  <a:latin typeface="Avenir Bold"/>
                  <a:ea typeface="Avenir Bold"/>
                  <a:cs typeface="Avenir Bold"/>
                  <a:sym typeface="Avenir Bold"/>
                </a:rPr>
                <a:t>Employee Campaign Coordinator (ECC)</a:t>
              </a:r>
            </a:p>
          </p:txBody>
        </p:sp>
      </p:grpSp>
      <p:sp>
        <p:nvSpPr>
          <p:cNvPr name="TextBox 7" id="7"/>
          <p:cNvSpPr txBox="true"/>
          <p:nvPr/>
        </p:nvSpPr>
        <p:spPr>
          <a:xfrm rot="0">
            <a:off x="7627339" y="3375310"/>
            <a:ext cx="9872510" cy="7504747"/>
          </a:xfrm>
          <a:prstGeom prst="rect">
            <a:avLst/>
          </a:prstGeom>
        </p:spPr>
        <p:txBody>
          <a:bodyPr anchor="t" rtlCol="false" tIns="0" lIns="0" bIns="0" rIns="0">
            <a:spAutoFit/>
          </a:bodyPr>
          <a:lstStyle/>
          <a:p>
            <a:pPr algn="l">
              <a:lnSpc>
                <a:spcPts val="2879"/>
              </a:lnSpc>
            </a:pPr>
            <a:r>
              <a:rPr lang="en-US" sz="2400">
                <a:solidFill>
                  <a:srgbClr val="000000"/>
                </a:solidFill>
                <a:latin typeface="Avenir"/>
                <a:ea typeface="Avenir"/>
                <a:cs typeface="Avenir"/>
                <a:sym typeface="Avenir"/>
              </a:rPr>
              <a:t>This essential volunteer role plans, drives and coordinates the employee giving campaign (and if you’re reading this, it’s probably you!)</a:t>
            </a:r>
          </a:p>
          <a:p>
            <a:pPr algn="l">
              <a:lnSpc>
                <a:spcPts val="2879"/>
              </a:lnSpc>
            </a:pPr>
          </a:p>
          <a:p>
            <a:pPr algn="l">
              <a:lnSpc>
                <a:spcPts val="2879"/>
              </a:lnSpc>
            </a:pPr>
            <a:r>
              <a:rPr lang="en-US" sz="2400">
                <a:solidFill>
                  <a:srgbClr val="000000"/>
                </a:solidFill>
                <a:latin typeface="Avenir"/>
                <a:ea typeface="Avenir"/>
                <a:cs typeface="Avenir"/>
                <a:sym typeface="Avenir"/>
              </a:rPr>
              <a:t>While giving back to your community, you will increase visibility in your organization, meet other employees and have a unique professional development opportunity.</a:t>
            </a:r>
          </a:p>
          <a:p>
            <a:pPr algn="l">
              <a:lnSpc>
                <a:spcPts val="2879"/>
              </a:lnSpc>
            </a:pPr>
          </a:p>
          <a:p>
            <a:pPr algn="l">
              <a:lnSpc>
                <a:spcPts val="2879"/>
              </a:lnSpc>
            </a:pPr>
            <a:r>
              <a:rPr lang="en-US" sz="2400">
                <a:solidFill>
                  <a:srgbClr val="000000"/>
                </a:solidFill>
                <a:latin typeface="Avenir"/>
                <a:ea typeface="Avenir"/>
                <a:cs typeface="Avenir"/>
                <a:sym typeface="Avenir"/>
              </a:rPr>
              <a:t>To engage your co-workers and run a successful campaign, the ECC:</a:t>
            </a:r>
          </a:p>
          <a:p>
            <a:pPr algn="l" marL="453390" indent="-226695" lvl="1">
              <a:lnSpc>
                <a:spcPts val="2879"/>
              </a:lnSpc>
              <a:buFont typeface="Arial"/>
              <a:buChar char="•"/>
            </a:pPr>
            <a:r>
              <a:rPr lang="en-US" sz="2400">
                <a:solidFill>
                  <a:srgbClr val="000000"/>
                </a:solidFill>
                <a:latin typeface="Avenir"/>
                <a:ea typeface="Avenir"/>
                <a:cs typeface="Avenir"/>
                <a:sym typeface="Avenir"/>
              </a:rPr>
              <a:t>Plans and oversees your employee giving campaign</a:t>
            </a:r>
          </a:p>
          <a:p>
            <a:pPr algn="l" marL="452438" indent="-226219" lvl="1">
              <a:lnSpc>
                <a:spcPts val="2879"/>
              </a:lnSpc>
              <a:buFont typeface="Arial"/>
              <a:buChar char="•"/>
            </a:pPr>
            <a:r>
              <a:rPr lang="en-US" sz="2400">
                <a:solidFill>
                  <a:srgbClr val="000000"/>
                </a:solidFill>
                <a:latin typeface="Avenir"/>
                <a:ea typeface="Avenir"/>
                <a:cs typeface="Avenir"/>
                <a:sym typeface="Avenir"/>
              </a:rPr>
              <a:t>Demonstrates leadership in the recruitment and coordination of a committee and ambassadors</a:t>
            </a:r>
          </a:p>
          <a:p>
            <a:pPr algn="l" marL="453390" indent="-226695" lvl="1">
              <a:lnSpc>
                <a:spcPts val="2879"/>
              </a:lnSpc>
              <a:buFont typeface="Arial"/>
              <a:buChar char="•"/>
            </a:pPr>
            <a:r>
              <a:rPr lang="en-US" sz="2400">
                <a:solidFill>
                  <a:srgbClr val="000000"/>
                </a:solidFill>
                <a:latin typeface="Avenir"/>
                <a:ea typeface="Avenir"/>
                <a:cs typeface="Avenir"/>
                <a:sym typeface="Avenir"/>
              </a:rPr>
              <a:t>Rallies support for your organization’s campaign</a:t>
            </a:r>
          </a:p>
          <a:p>
            <a:pPr algn="l" marL="453390" indent="-226695" lvl="1">
              <a:lnSpc>
                <a:spcPts val="2879"/>
              </a:lnSpc>
              <a:buFont typeface="Arial"/>
              <a:buChar char="•"/>
            </a:pPr>
            <a:r>
              <a:rPr lang="en-US" sz="2400">
                <a:solidFill>
                  <a:srgbClr val="000000"/>
                </a:solidFill>
                <a:latin typeface="Avenir"/>
                <a:ea typeface="Avenir"/>
                <a:cs typeface="Avenir"/>
                <a:sym typeface="Avenir"/>
              </a:rPr>
              <a:t>Shares information about United Way and answer questions</a:t>
            </a:r>
          </a:p>
          <a:p>
            <a:pPr algn="l" marL="453390" indent="-226695" lvl="1">
              <a:lnSpc>
                <a:spcPts val="2879"/>
              </a:lnSpc>
              <a:buFont typeface="Arial"/>
              <a:buChar char="•"/>
            </a:pPr>
            <a:r>
              <a:rPr lang="en-US" sz="2400">
                <a:solidFill>
                  <a:srgbClr val="000000"/>
                </a:solidFill>
                <a:latin typeface="Avenir"/>
                <a:ea typeface="Avenir"/>
                <a:cs typeface="Avenir"/>
                <a:sym typeface="Avenir"/>
              </a:rPr>
              <a:t>Thanks donors</a:t>
            </a:r>
          </a:p>
          <a:p>
            <a:pPr algn="l" marL="453390" indent="-226695" lvl="1">
              <a:lnSpc>
                <a:spcPts val="2879"/>
              </a:lnSpc>
              <a:buFont typeface="Arial"/>
              <a:buChar char="•"/>
            </a:pPr>
            <a:r>
              <a:rPr lang="en-US" sz="2400">
                <a:solidFill>
                  <a:srgbClr val="000000"/>
                </a:solidFill>
                <a:latin typeface="Avenir"/>
                <a:ea typeface="Avenir"/>
                <a:cs typeface="Avenir"/>
                <a:sym typeface="Avenir"/>
              </a:rPr>
              <a:t>Arranges for donations to be delivered to United Way</a:t>
            </a:r>
          </a:p>
          <a:p>
            <a:pPr algn="l" marL="453390" indent="-226695" lvl="1">
              <a:lnSpc>
                <a:spcPts val="2592"/>
              </a:lnSpc>
            </a:pPr>
          </a:p>
        </p:txBody>
      </p:sp>
      <p:grpSp>
        <p:nvGrpSpPr>
          <p:cNvPr name="Group 8" id="8"/>
          <p:cNvGrpSpPr/>
          <p:nvPr/>
        </p:nvGrpSpPr>
        <p:grpSpPr>
          <a:xfrm rot="0">
            <a:off x="1028700"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67283" t="0" r="-48076"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descr="A red and black square with a white border  AI-generated content may be incorrect."/>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2"/>
              <a:stretch>
                <a:fillRect l="0" t="0" r="0" b="0"/>
              </a:stretch>
            </a:blipFill>
          </p:spPr>
        </p:sp>
      </p:grpSp>
      <p:grpSp>
        <p:nvGrpSpPr>
          <p:cNvPr name="Group 4" id="4"/>
          <p:cNvGrpSpPr/>
          <p:nvPr/>
        </p:nvGrpSpPr>
        <p:grpSpPr>
          <a:xfrm rot="0">
            <a:off x="7535889" y="1842631"/>
            <a:ext cx="10055390" cy="1285370"/>
            <a:chOff x="0" y="0"/>
            <a:chExt cx="13407187" cy="1713827"/>
          </a:xfrm>
        </p:grpSpPr>
        <p:sp>
          <p:nvSpPr>
            <p:cNvPr name="Freeform 5" id="5"/>
            <p:cNvSpPr/>
            <p:nvPr/>
          </p:nvSpPr>
          <p:spPr>
            <a:xfrm flipH="false" flipV="false" rot="0">
              <a:off x="0" y="0"/>
              <a:ext cx="13407188" cy="1713832"/>
            </a:xfrm>
            <a:custGeom>
              <a:avLst/>
              <a:gdLst/>
              <a:ahLst/>
              <a:cxnLst/>
              <a:rect r="r" b="b" t="t" l="l"/>
              <a:pathLst>
                <a:path h="1713832" w="13407188">
                  <a:moveTo>
                    <a:pt x="0" y="0"/>
                  </a:moveTo>
                  <a:lnTo>
                    <a:pt x="13407188" y="0"/>
                  </a:lnTo>
                  <a:lnTo>
                    <a:pt x="13407188" y="1713832"/>
                  </a:lnTo>
                  <a:lnTo>
                    <a:pt x="0" y="1713832"/>
                  </a:lnTo>
                  <a:close/>
                </a:path>
              </a:pathLst>
            </a:custGeom>
            <a:blipFill>
              <a:blip r:embed="rId3">
                <a:alphaModFix amt="0"/>
              </a:blip>
              <a:stretch>
                <a:fillRect l="0" t="-102430" r="0" b="-102429"/>
              </a:stretch>
            </a:blipFill>
          </p:spPr>
        </p:sp>
        <p:sp>
          <p:nvSpPr>
            <p:cNvPr name="TextBox 6" id="6"/>
            <p:cNvSpPr txBox="true"/>
            <p:nvPr/>
          </p:nvSpPr>
          <p:spPr>
            <a:xfrm>
              <a:off x="0" y="-57150"/>
              <a:ext cx="13407187" cy="1770977"/>
            </a:xfrm>
            <a:prstGeom prst="rect">
              <a:avLst/>
            </a:prstGeom>
          </p:spPr>
          <p:txBody>
            <a:bodyPr anchor="ctr" rtlCol="false" tIns="0" lIns="0" bIns="0" rIns="0"/>
            <a:lstStyle/>
            <a:p>
              <a:pPr algn="l">
                <a:lnSpc>
                  <a:spcPts val="7128"/>
                </a:lnSpc>
              </a:pPr>
              <a:r>
                <a:rPr lang="en-US" sz="6600" b="true">
                  <a:solidFill>
                    <a:srgbClr val="000000"/>
                  </a:solidFill>
                  <a:latin typeface="Avenir Bold"/>
                  <a:ea typeface="Avenir Bold"/>
                  <a:cs typeface="Avenir Bold"/>
                  <a:sym typeface="Avenir Bold"/>
                </a:rPr>
                <a:t>United Way Committee</a:t>
              </a:r>
            </a:p>
          </p:txBody>
        </p:sp>
      </p:grpSp>
      <p:sp>
        <p:nvSpPr>
          <p:cNvPr name="TextBox 7" id="7"/>
          <p:cNvSpPr txBox="true"/>
          <p:nvPr/>
        </p:nvSpPr>
        <p:spPr>
          <a:xfrm rot="0">
            <a:off x="7627339" y="3322483"/>
            <a:ext cx="9872510" cy="7504747"/>
          </a:xfrm>
          <a:prstGeom prst="rect">
            <a:avLst/>
          </a:prstGeom>
        </p:spPr>
        <p:txBody>
          <a:bodyPr anchor="t" rtlCol="false" tIns="0" lIns="0" bIns="0" rIns="0">
            <a:spAutoFit/>
          </a:bodyPr>
          <a:lstStyle/>
          <a:p>
            <a:pPr algn="l">
              <a:lnSpc>
                <a:spcPts val="2850"/>
              </a:lnSpc>
            </a:pPr>
            <a:r>
              <a:rPr lang="en-US" sz="2400">
                <a:solidFill>
                  <a:srgbClr val="000000"/>
                </a:solidFill>
                <a:latin typeface="Avenir"/>
                <a:ea typeface="Avenir"/>
                <a:cs typeface="Avenir"/>
                <a:sym typeface="Avenir"/>
              </a:rPr>
              <a:t>This collaborative group of volunteers work to generate engaging event ideas and fundraising strategies for your campaign. Bringing together people from across your organization, this committee is a great opportunity to meet new people and build new skills.</a:t>
            </a:r>
          </a:p>
          <a:p>
            <a:pPr algn="l">
              <a:lnSpc>
                <a:spcPts val="2850"/>
              </a:lnSpc>
            </a:pPr>
          </a:p>
          <a:p>
            <a:pPr algn="l">
              <a:lnSpc>
                <a:spcPts val="2879"/>
              </a:lnSpc>
            </a:pPr>
            <a:r>
              <a:rPr lang="en-US" sz="2400">
                <a:solidFill>
                  <a:srgbClr val="000000"/>
                </a:solidFill>
                <a:latin typeface="Avenir"/>
                <a:ea typeface="Avenir"/>
                <a:cs typeface="Avenir"/>
                <a:sym typeface="Avenir"/>
              </a:rPr>
              <a:t>These local campaign champions will:</a:t>
            </a:r>
          </a:p>
          <a:p>
            <a:pPr algn="l" marL="453390" indent="-226695" lvl="1">
              <a:lnSpc>
                <a:spcPts val="2879"/>
              </a:lnSpc>
              <a:buFont typeface="Arial"/>
              <a:buChar char="•"/>
            </a:pPr>
            <a:r>
              <a:rPr lang="en-US" sz="2400">
                <a:solidFill>
                  <a:srgbClr val="000000"/>
                </a:solidFill>
                <a:latin typeface="Avenir"/>
                <a:ea typeface="Avenir"/>
                <a:cs typeface="Avenir"/>
                <a:sym typeface="Avenir"/>
              </a:rPr>
              <a:t>Support the ECC in planning and executing an outstanding employee giving campaign</a:t>
            </a:r>
          </a:p>
          <a:p>
            <a:pPr algn="l" marL="453390" indent="-226695" lvl="1">
              <a:lnSpc>
                <a:spcPts val="2879"/>
              </a:lnSpc>
              <a:buFont typeface="Arial"/>
              <a:buChar char="•"/>
            </a:pPr>
            <a:r>
              <a:rPr lang="en-US" sz="2400">
                <a:solidFill>
                  <a:srgbClr val="000000"/>
                </a:solidFill>
                <a:latin typeface="Avenir"/>
                <a:ea typeface="Avenir"/>
                <a:cs typeface="Avenir"/>
                <a:sym typeface="Avenir"/>
              </a:rPr>
              <a:t>Plan and execute fundraising events for your campaign</a:t>
            </a:r>
          </a:p>
          <a:p>
            <a:pPr algn="l" marL="453390" indent="-226695" lvl="1">
              <a:lnSpc>
                <a:spcPts val="2879"/>
              </a:lnSpc>
              <a:buFont typeface="Arial"/>
              <a:buChar char="•"/>
            </a:pPr>
            <a:r>
              <a:rPr lang="en-US" sz="2400">
                <a:solidFill>
                  <a:srgbClr val="000000"/>
                </a:solidFill>
                <a:latin typeface="Avenir"/>
                <a:ea typeface="Avenir"/>
                <a:cs typeface="Avenir"/>
                <a:sym typeface="Avenir"/>
              </a:rPr>
              <a:t>Help educate and share relevant information with co-workers about United Way</a:t>
            </a:r>
          </a:p>
          <a:p>
            <a:pPr algn="l" marL="453390" indent="-226695" lvl="1">
              <a:lnSpc>
                <a:spcPts val="2879"/>
              </a:lnSpc>
              <a:buFont typeface="Arial"/>
              <a:buChar char="•"/>
            </a:pPr>
            <a:r>
              <a:rPr lang="en-US" sz="2400">
                <a:solidFill>
                  <a:srgbClr val="000000"/>
                </a:solidFill>
                <a:latin typeface="Avenir"/>
                <a:ea typeface="Avenir"/>
                <a:cs typeface="Avenir"/>
                <a:sym typeface="Avenir"/>
              </a:rPr>
              <a:t>Champion Leadership Giving in your organization</a:t>
            </a:r>
          </a:p>
          <a:p>
            <a:pPr algn="l" marL="453390" indent="-226695" lvl="1">
              <a:lnSpc>
                <a:spcPts val="2879"/>
              </a:lnSpc>
              <a:buFont typeface="Arial"/>
              <a:buChar char="•"/>
            </a:pPr>
            <a:r>
              <a:rPr lang="en-US" sz="2400">
                <a:solidFill>
                  <a:srgbClr val="000000"/>
                </a:solidFill>
                <a:latin typeface="Avenir"/>
                <a:ea typeface="Avenir"/>
                <a:cs typeface="Avenir"/>
                <a:sym typeface="Avenir"/>
              </a:rPr>
              <a:t>Recruit United Way ambassadors</a:t>
            </a:r>
          </a:p>
          <a:p>
            <a:pPr algn="l" marL="453390" indent="-226695" lvl="1">
              <a:lnSpc>
                <a:spcPts val="2592"/>
              </a:lnSpc>
            </a:pPr>
          </a:p>
        </p:txBody>
      </p:sp>
      <p:grpSp>
        <p:nvGrpSpPr>
          <p:cNvPr name="Group 8" id="8"/>
          <p:cNvGrpSpPr/>
          <p:nvPr/>
        </p:nvGrpSpPr>
        <p:grpSpPr>
          <a:xfrm rot="0">
            <a:off x="863013" y="1250661"/>
            <a:ext cx="5919788" cy="8493919"/>
            <a:chOff x="0" y="0"/>
            <a:chExt cx="7893050" cy="11325225"/>
          </a:xfrm>
        </p:grpSpPr>
        <p:sp>
          <p:nvSpPr>
            <p:cNvPr name="Freeform 9" id="9"/>
            <p:cNvSpPr/>
            <p:nvPr/>
          </p:nvSpPr>
          <p:spPr>
            <a:xfrm flipH="false" flipV="false" rot="0">
              <a:off x="0" y="0"/>
              <a:ext cx="7893050" cy="11325225"/>
            </a:xfrm>
            <a:custGeom>
              <a:avLst/>
              <a:gdLst/>
              <a:ahLst/>
              <a:cxnLst/>
              <a:rect r="r" b="b" t="t" l="l"/>
              <a:pathLst>
                <a:path h="11325225" w="7893050">
                  <a:moveTo>
                    <a:pt x="0" y="0"/>
                  </a:moveTo>
                  <a:lnTo>
                    <a:pt x="7893050" y="0"/>
                  </a:lnTo>
                  <a:lnTo>
                    <a:pt x="7893050" y="11325225"/>
                  </a:lnTo>
                  <a:lnTo>
                    <a:pt x="0" y="11325225"/>
                  </a:lnTo>
                  <a:lnTo>
                    <a:pt x="0" y="0"/>
                  </a:lnTo>
                  <a:close/>
                </a:path>
              </a:pathLst>
            </a:custGeom>
            <a:blipFill>
              <a:blip r:embed="rId4"/>
              <a:stretch>
                <a:fillRect l="0" t="-2223" r="0" b="-2223"/>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DAHPdNLRrWg</dc:identifier>
  <dcterms:modified xsi:type="dcterms:W3CDTF">2011-08-01T06:04:30Z</dcterms:modified>
  <cp:revision>1</cp:revision>
  <dc:title>Workplace Campaign Best Practices.pptx</dc:title>
</cp:coreProperties>
</file>